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8" r:id="rId5"/>
    <p:sldId id="273" r:id="rId6"/>
    <p:sldId id="283" r:id="rId7"/>
    <p:sldId id="269" r:id="rId8"/>
    <p:sldId id="270" r:id="rId9"/>
    <p:sldId id="271" r:id="rId10"/>
    <p:sldId id="272" r:id="rId11"/>
    <p:sldId id="285" r:id="rId12"/>
    <p:sldId id="264" r:id="rId13"/>
    <p:sldId id="265" r:id="rId14"/>
    <p:sldId id="282" r:id="rId15"/>
    <p:sldId id="284" r:id="rId16"/>
    <p:sldId id="275" r:id="rId17"/>
    <p:sldId id="280" r:id="rId18"/>
    <p:sldId id="281" r:id="rId1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3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8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3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4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1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486AAC1C-FFB6-4B18-82E7-4472724C2F5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129BE2D-571D-4ED5-BF7D-E052A69442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345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705" y="2123563"/>
            <a:ext cx="8332398" cy="23234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ФАКУЛЬТЕТ ИСТОРИИ, СОЦИОЛОГИИ И МЕЖДУНАРОДНЫХ ОТНОШЕНИЙ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5579" b="18654"/>
          <a:stretch/>
        </p:blipFill>
        <p:spPr>
          <a:xfrm>
            <a:off x="2522189" y="457926"/>
            <a:ext cx="4070767" cy="177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05" y="548170"/>
            <a:ext cx="1750650" cy="174858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5" y="532314"/>
            <a:ext cx="1797096" cy="16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58.03.01 востоковедение и африканистика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14525"/>
              </p:ext>
            </p:extLst>
          </p:nvPr>
        </p:nvGraphicFramePr>
        <p:xfrm>
          <a:off x="436564" y="1392383"/>
          <a:ext cx="3943279" cy="218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5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1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51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4 года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8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Профиль</a:t>
                      </a:r>
                      <a:r>
                        <a:rPr lang="ru-RU" sz="1600" b="1" baseline="0" dirty="0" smtClean="0"/>
                        <a:t> – Азиатские исследования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724908"/>
              </p:ext>
            </p:extLst>
          </p:nvPr>
        </p:nvGraphicFramePr>
        <p:xfrm>
          <a:off x="435894" y="4296981"/>
          <a:ext cx="617694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46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(50)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(60)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(55)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341581"/>
              </p:ext>
            </p:extLst>
          </p:nvPr>
        </p:nvGraphicFramePr>
        <p:xfrm>
          <a:off x="4605894" y="1392384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63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1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73236"/>
              </p:ext>
            </p:extLst>
          </p:nvPr>
        </p:nvGraphicFramePr>
        <p:xfrm>
          <a:off x="4605894" y="3332868"/>
          <a:ext cx="410321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0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137 150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30204"/>
              </p:ext>
            </p:extLst>
          </p:nvPr>
        </p:nvGraphicFramePr>
        <p:xfrm>
          <a:off x="4605894" y="2357729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6228" y="3581400"/>
            <a:ext cx="39439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Подготовка предполагает углубленное изучение                               китайского / японского (по выбору)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английского языков</a:t>
            </a:r>
          </a:p>
        </p:txBody>
      </p:sp>
    </p:spTree>
    <p:extLst>
      <p:ext uri="{BB962C8B-B14F-4D97-AF65-F5344CB8AC3E}">
        <p14:creationId xmlns:p14="http://schemas.microsoft.com/office/powerpoint/2010/main" val="33547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Школа выходного дня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895" y="1406236"/>
            <a:ext cx="6762989" cy="3678382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Факультет истории, социологии и международных отношений приглашает Вас на подготовительные курсы в Школу выходного дня.  </a:t>
            </a:r>
            <a:endParaRPr lang="ru-RU" dirty="0" smtClean="0">
              <a:solidFill>
                <a:srgbClr val="003265"/>
              </a:solidFill>
              <a:latin typeface="georgia" panose="02040502050405020303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Главная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задача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занятий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– углубить и систематизировать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знания </a:t>
            </a:r>
            <a:r>
              <a:rPr lang="ru-RU" b="1" dirty="0" smtClean="0">
                <a:solidFill>
                  <a:srgbClr val="003265"/>
                </a:solidFill>
                <a:latin typeface="georgia" panose="02040502050405020303" pitchFamily="18" charset="0"/>
              </a:rPr>
              <a:t>по </a:t>
            </a:r>
            <a:r>
              <a:rPr lang="ru-RU" b="1" dirty="0">
                <a:solidFill>
                  <a:srgbClr val="003265"/>
                </a:solidFill>
                <a:latin typeface="georgia" panose="02040502050405020303" pitchFamily="18" charset="0"/>
              </a:rPr>
              <a:t>ИСТОРИИ и ОБЩЕСТВОЗНАНИЮ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Программа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Школы выходного дня включает в себя различные виды занятий, которые проводятся в течение всего учебного года. В работе Школы принимают участие ведущие преподаватели факультета истории, социологии и международных отношений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rgbClr val="003265"/>
              </a:solidFill>
              <a:latin typeface="georgia" panose="02040502050405020303" pitchFamily="18" charset="0"/>
            </a:endParaRPr>
          </a:p>
          <a:p>
            <a:pPr marL="0" indent="0" algn="just" fontAlgn="base">
              <a:buNone/>
            </a:pPr>
            <a:r>
              <a:rPr lang="ru-RU" u="sng" dirty="0">
                <a:solidFill>
                  <a:srgbClr val="003265"/>
                </a:solidFill>
                <a:latin typeface="georgia" panose="02040502050405020303" pitchFamily="18" charset="0"/>
              </a:rPr>
              <a:t>Занятие по каждой дисциплине проводятся один раз в месяц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 – 4 акад. часа одно занятие. </a:t>
            </a: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График занятий размещен на сайте Кубанского государственного университета на странице факультета истории, социологии и международных отношений в разделе «Абитуриентам», вкладка – «Школа выходного дня». 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Обучение проводится </a:t>
            </a:r>
            <a:r>
              <a:rPr lang="ru-RU" b="1" dirty="0" smtClean="0">
                <a:solidFill>
                  <a:srgbClr val="003265"/>
                </a:solidFill>
                <a:latin typeface="georgia" panose="02040502050405020303" pitchFamily="18" charset="0"/>
              </a:rPr>
              <a:t>бесплатно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При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посещении занятий ОБЯЗАТЕЛЬНО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иметь документ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, удостоверяющий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личность.</a:t>
            </a:r>
          </a:p>
          <a:p>
            <a:pPr marL="0" indent="0" algn="just" fontAlgn="base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84" y="3735202"/>
            <a:ext cx="1408298" cy="140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09" y="3113809"/>
            <a:ext cx="2029691" cy="20296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02" y="1410818"/>
            <a:ext cx="174970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КУРСЫ ПО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895" y="1635374"/>
            <a:ext cx="8272211" cy="3049269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ru-RU" b="1" dirty="0" smtClean="0">
                <a:solidFill>
                  <a:srgbClr val="003265"/>
                </a:solidFill>
                <a:latin typeface="inherit"/>
              </a:rPr>
              <a:t>Уважаемые абитуриенты!</a:t>
            </a:r>
            <a:endParaRPr lang="ru-RU" dirty="0" smtClean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Наш факультет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для желающих основательно </a:t>
            </a:r>
            <a:r>
              <a:rPr lang="ru-RU" b="1" dirty="0">
                <a:solidFill>
                  <a:srgbClr val="FF0000"/>
                </a:solidFill>
                <a:latin typeface="inherit"/>
              </a:rPr>
              <a:t>подготовиться к ЕГЭ по </a:t>
            </a:r>
            <a:r>
              <a:rPr lang="ru-RU" b="1" dirty="0" smtClean="0">
                <a:solidFill>
                  <a:srgbClr val="FF0000"/>
                </a:solidFill>
                <a:latin typeface="inherit"/>
              </a:rPr>
              <a:t>истории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организует платные </a:t>
            </a:r>
            <a:r>
              <a:rPr lang="ru-RU" b="1" dirty="0">
                <a:solidFill>
                  <a:srgbClr val="003265"/>
                </a:solidFill>
                <a:latin typeface="inherit"/>
              </a:rPr>
              <a:t>подготовительные курсы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. Занятия проводят опытные преподаватели, знающие предмет и требования, эксперты ЕГЭ. Группы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немногочисленные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(8-10 человек), что позволяет полностью погрузиться в изучение предмета.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Подготовительные курсы включают в себя: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изучение в полном объеме учебной программы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соответствии с современными образовательными стандартами и требованиями подготовки к ЕГЭ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систематическую работу с тестовыми заданиями и бланками ответов, максимально приближенными к форме и технологии ЕГЭ;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изучение специфики тестовых заданий (структуры тестов, формулировок вопросов и т.п.).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Курсы начинаются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по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мере формирования групп.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Занятия проводятся в удобное для слушателей время –  в рабочие дни вечером или в выходные дни.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Общая продолжительность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курсов – 100 часов.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solidFill>
                  <a:srgbClr val="003265"/>
                </a:solidFill>
                <a:latin typeface="georgia" panose="02040502050405020303" pitchFamily="18" charset="0"/>
              </a:rPr>
              <a:t>Стоимость обучения – 27 000 руб.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 (возможно разделить оплату на две части).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ЗАНЯТИЯ ПРОВОДЯТСЯ В ОЧНОЙ, ОЧНО-ДИСТАНЦИОННОЙ ФОРМАХ!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09" y="3113809"/>
            <a:ext cx="2029691" cy="20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КУРСЫ ПО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895" y="1635374"/>
            <a:ext cx="8272211" cy="3049269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inherit"/>
              </a:rPr>
              <a:t>для учащихся 10 классов</a:t>
            </a:r>
            <a:endParaRPr lang="ru-RU" sz="2100" b="1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b="1" dirty="0">
                <a:solidFill>
                  <a:srgbClr val="003265"/>
                </a:solidFill>
                <a:latin typeface="georgia" panose="02040502050405020303" pitchFamily="18" charset="0"/>
              </a:rPr>
              <a:t>Программа рассчитана на 2 года и состоит из 2 модулей подготовки.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i="1" dirty="0">
                <a:solidFill>
                  <a:srgbClr val="003265"/>
                </a:solidFill>
                <a:latin typeface="inherit"/>
              </a:rPr>
              <a:t>Первый модуль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 (100 часов) посвящен тщательному изучению истории от истоков до современности, расширению знаний школьной программы по истории с проведением текущего контроля на примере заданий ЕГЭ.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i="1" dirty="0">
                <a:solidFill>
                  <a:srgbClr val="003265"/>
                </a:solidFill>
                <a:latin typeface="inherit"/>
              </a:rPr>
              <a:t>Второй модуль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 (100 часов) включает в себя углубление знаний по истории, систематическую работу с тестовыми заданиями и бланками ответов, максимально приближенными к форме и технологии ЕГЭ, изучение специфики тестовых заданий (структуры тестов, формулировок вопросов и т.п.).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Возможно освоение как программы в целом, так и любого из модулей по выбору обучающегося.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Стоимость обучения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за модуль – 27 000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руб. (возможно разделить оплату на две части).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b="1" dirty="0">
                <a:solidFill>
                  <a:srgbClr val="003265"/>
                </a:solidFill>
                <a:latin typeface="georgia" panose="02040502050405020303" pitchFamily="18" charset="0"/>
              </a:rPr>
              <a:t>По всем вопросам можно обратиться по телефону: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+7(918)418-40-73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Николаенко Роман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Александрович</a:t>
            </a:r>
          </a:p>
          <a:p>
            <a:pPr marL="0" indent="0" algn="ctr" fontAlgn="base">
              <a:buNone/>
            </a:pPr>
            <a:r>
              <a:rPr lang="en-US" dirty="0">
                <a:solidFill>
                  <a:srgbClr val="003265"/>
                </a:solidFill>
                <a:latin typeface="arial" panose="020B0604020202020204" pitchFamily="34" charset="0"/>
              </a:rPr>
              <a:t>https://www.kubsu.ru/ru/fismo/kursy-po-istorii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702" y="3735202"/>
            <a:ext cx="1408298" cy="140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09" y="3113809"/>
            <a:ext cx="2029691" cy="20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КУРСЫ ПО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обществознанию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895" y="1635374"/>
            <a:ext cx="8272211" cy="3049269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ru-RU" b="1" dirty="0" smtClean="0">
                <a:solidFill>
                  <a:srgbClr val="003265"/>
                </a:solidFill>
                <a:latin typeface="inherit"/>
              </a:rPr>
              <a:t>Уважаемые абитуриенты!</a:t>
            </a:r>
            <a:endParaRPr lang="ru-RU" dirty="0" smtClean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Наш факультет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для желающих основательно </a:t>
            </a:r>
            <a:r>
              <a:rPr lang="ru-RU" b="1" dirty="0">
                <a:solidFill>
                  <a:srgbClr val="FF0000"/>
                </a:solidFill>
                <a:latin typeface="inherit"/>
              </a:rPr>
              <a:t>подготовиться к ЕГЭ по </a:t>
            </a:r>
            <a:r>
              <a:rPr lang="ru-RU" b="1" dirty="0" smtClean="0">
                <a:solidFill>
                  <a:srgbClr val="FF0000"/>
                </a:solidFill>
                <a:latin typeface="inherit"/>
              </a:rPr>
              <a:t>обществознанию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 организует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платные 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</a:t>
            </a:r>
            <a:r>
              <a:rPr lang="ru-RU" b="1" dirty="0" smtClean="0">
                <a:solidFill>
                  <a:srgbClr val="003265"/>
                </a:solidFill>
                <a:latin typeface="inherit"/>
              </a:rPr>
              <a:t>подготовительные </a:t>
            </a:r>
            <a:r>
              <a:rPr lang="ru-RU" b="1" dirty="0">
                <a:solidFill>
                  <a:srgbClr val="003265"/>
                </a:solidFill>
                <a:latin typeface="inherit"/>
              </a:rPr>
              <a:t>курсы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. Занятия проводят опытные преподаватели, знающие предмет и требования, эксперты ЕГЭ. Группы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немногочисленные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(8-10 человек), что позволяет полностью погрузиться в изучение предмета.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Подготовительные курсы включают в себя: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изучение в полном объеме учебной программы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соответствии с современными образовательными стандартами и требованиями подготовки к ЕГЭ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систематическую работу с тестовыми заданиями и бланками ответов, максимально приближенными к форме и технологии ЕГЭ;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изучение специфики тестовых заданий (структуры тестов, формулировок вопросов и т.п.).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Курсы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начинаются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по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мере формирования групп.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Занятия проводятся в удобное для слушателей время –  в рабочие дни вечером или в выходные дни.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Общая продолжительность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курсов – 100 часов.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solidFill>
                  <a:srgbClr val="003265"/>
                </a:solidFill>
                <a:latin typeface="georgia" panose="02040502050405020303" pitchFamily="18" charset="0"/>
              </a:rPr>
              <a:t>Стоимость обучения – 27 000 руб.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 (возможно разделить оплату на две части).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ЗАНЯТИЯ ПРОВОДЯТСЯ В ОЧНОЙ, ОЧНО-ДИСТАНЦИОННОЙ ФОРМАХ!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702" y="3735202"/>
            <a:ext cx="1408298" cy="140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09" y="3113809"/>
            <a:ext cx="2029691" cy="20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ЯЗЫКОВЫЕ КУРСЫ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895" y="1406236"/>
            <a:ext cx="8272211" cy="3678382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Ф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акультет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для желающих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изучать иностранные языки организует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платные </a:t>
            </a:r>
            <a:r>
              <a:rPr lang="ru-RU" b="1" dirty="0" smtClean="0">
                <a:solidFill>
                  <a:srgbClr val="003265"/>
                </a:solidFill>
                <a:latin typeface="inherit"/>
              </a:rPr>
              <a:t>курсы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 fontAlgn="base">
              <a:buNone/>
            </a:pPr>
            <a:endParaRPr lang="ru-RU" sz="300" dirty="0" smtClean="0">
              <a:solidFill>
                <a:srgbClr val="003265"/>
              </a:solidFill>
              <a:latin typeface="georgia" panose="02040502050405020303" pitchFamily="18" charset="0"/>
            </a:endParaRP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китайский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японский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корейский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итальянский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испанский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португальский</a:t>
            </a:r>
          </a:p>
          <a:p>
            <a:pPr marL="0" indent="0" algn="just" fontAlgn="base">
              <a:buNone/>
            </a:pPr>
            <a:endParaRPr lang="ru-RU" sz="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Группы немногочисленные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(6-10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человек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).</a:t>
            </a:r>
          </a:p>
          <a:p>
            <a:pPr algn="just" fontAlgn="base"/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Курсы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начинаются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по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мере формирования групп.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Занятия проводятся в удобное для слушателей 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время.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Общая продолжительность </a:t>
            </a:r>
            <a:r>
              <a:rPr lang="ru-RU" dirty="0">
                <a:solidFill>
                  <a:srgbClr val="003265"/>
                </a:solidFill>
                <a:latin typeface="georgia" panose="02040502050405020303" pitchFamily="18" charset="0"/>
              </a:rPr>
              <a:t>курсов – 100 часов.</a:t>
            </a:r>
            <a:endParaRPr lang="ru-RU" dirty="0">
              <a:solidFill>
                <a:srgbClr val="003265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b="1" dirty="0" smtClean="0">
                <a:solidFill>
                  <a:srgbClr val="003265"/>
                </a:solidFill>
                <a:latin typeface="georgia" panose="02040502050405020303" pitchFamily="18" charset="0"/>
              </a:rPr>
              <a:t>Стоимость обучения – 24 500 руб.</a:t>
            </a:r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 (возможно разделить оплату на две части).</a:t>
            </a:r>
          </a:p>
          <a:p>
            <a:pPr algn="just" fontAlgn="base"/>
            <a:r>
              <a:rPr lang="ru-RU" dirty="0" smtClean="0">
                <a:solidFill>
                  <a:srgbClr val="003265"/>
                </a:solidFill>
                <a:latin typeface="Georgia" panose="02040502050405020303" pitchFamily="18" charset="0"/>
              </a:rPr>
              <a:t>ЗАНЯТИЯ ПРОВОДЯТСЯ В ОЧНОЙ, ОЧНО-ДИСТАНЦИОННОЙ ФОРМАХ!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84" y="3735202"/>
            <a:ext cx="1408298" cy="140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09" y="3113809"/>
            <a:ext cx="2029691" cy="20296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02" y="1410818"/>
            <a:ext cx="174970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46.04.01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08654"/>
              </p:ext>
            </p:extLst>
          </p:nvPr>
        </p:nvGraphicFramePr>
        <p:xfrm>
          <a:off x="318655" y="1361959"/>
          <a:ext cx="8492836" cy="194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243">
                  <a:extLst>
                    <a:ext uri="{9D8B030D-6E8A-4147-A177-3AD203B41FA5}">
                      <a16:colId xmlns:a16="http://schemas.microsoft.com/office/drawing/2014/main" val="403019227"/>
                    </a:ext>
                  </a:extLst>
                </a:gridCol>
                <a:gridCol w="2678297">
                  <a:extLst>
                    <a:ext uri="{9D8B030D-6E8A-4147-A177-3AD203B41FA5}">
                      <a16:colId xmlns:a16="http://schemas.microsoft.com/office/drawing/2014/main" val="4039965704"/>
                    </a:ext>
                  </a:extLst>
                </a:gridCol>
                <a:gridCol w="2678296">
                  <a:extLst>
                    <a:ext uri="{9D8B030D-6E8A-4147-A177-3AD203B41FA5}">
                      <a16:colId xmlns:a16="http://schemas.microsoft.com/office/drawing/2014/main" val="1103336765"/>
                    </a:ext>
                  </a:extLst>
                </a:gridCol>
              </a:tblGrid>
              <a:tr h="730077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Региональные проблемы стран Запада и Востока в глобальных процессах современности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Историческая наука в условиях стандартизации общественно-гуманитарного образования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Социально-политическая история России: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от абсолютизма к демократии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36673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Форма</a:t>
                      </a:r>
                      <a:r>
                        <a:rPr lang="ru-RU" sz="1400" b="0" baseline="0" dirty="0" smtClean="0"/>
                        <a:t> обучения –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обучения – </a:t>
                      </a:r>
                      <a:r>
                        <a:rPr lang="ru-RU" b="1" dirty="0" smtClean="0"/>
                        <a:t>заочная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Квалификация (степень) </a:t>
                      </a:r>
                      <a:r>
                        <a:rPr lang="ru-RU" sz="1400" b="1" dirty="0" smtClean="0"/>
                        <a:t>– магистр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реализации программы – </a:t>
                      </a:r>
                      <a:r>
                        <a:rPr lang="ru-RU" sz="1400" b="1" dirty="0" smtClean="0"/>
                        <a:t>2 года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Срок реализации программы – </a:t>
                      </a:r>
                      <a:r>
                        <a:rPr lang="ru-RU" b="1" dirty="0" smtClean="0"/>
                        <a:t>2,5 года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Вступительное испытание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–  </a:t>
                      </a:r>
                      <a:r>
                        <a:rPr lang="ru-RU" sz="1400" b="1" dirty="0" smtClean="0"/>
                        <a:t>устный экзамен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85973"/>
              </p:ext>
            </p:extLst>
          </p:nvPr>
        </p:nvGraphicFramePr>
        <p:xfrm>
          <a:off x="318654" y="3524596"/>
          <a:ext cx="852054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381">
                  <a:extLst>
                    <a:ext uri="{9D8B030D-6E8A-4147-A177-3AD203B41FA5}">
                      <a16:colId xmlns:a16="http://schemas.microsoft.com/office/drawing/2014/main" val="4267841505"/>
                    </a:ext>
                  </a:extLst>
                </a:gridCol>
              </a:tblGrid>
              <a:tr h="2295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140 790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27 430 ₽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-2326" b="-1506"/>
          <a:stretch/>
        </p:blipFill>
        <p:spPr>
          <a:xfrm>
            <a:off x="7715228" y="199501"/>
            <a:ext cx="1054699" cy="1101436"/>
          </a:xfrm>
          <a:prstGeom prst="rect">
            <a:avLst/>
          </a:prstGeom>
        </p:spPr>
      </p:pic>
      <p:graphicFrame>
        <p:nvGraphicFramePr>
          <p:cNvPr id="8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596382"/>
              </p:ext>
            </p:extLst>
          </p:nvPr>
        </p:nvGraphicFramePr>
        <p:xfrm>
          <a:off x="623455" y="4164676"/>
          <a:ext cx="2507674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3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1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563669"/>
              </p:ext>
            </p:extLst>
          </p:nvPr>
        </p:nvGraphicFramePr>
        <p:xfrm>
          <a:off x="4869873" y="4160520"/>
          <a:ext cx="2507674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4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4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39.04.01 СОЦИОЛОГИЯ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305219"/>
              </p:ext>
            </p:extLst>
          </p:nvPr>
        </p:nvGraphicFramePr>
        <p:xfrm>
          <a:off x="435888" y="1392382"/>
          <a:ext cx="8272218" cy="182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2218">
                  <a:extLst>
                    <a:ext uri="{9D8B030D-6E8A-4147-A177-3AD203B41FA5}">
                      <a16:colId xmlns:a16="http://schemas.microsoft.com/office/drawing/2014/main" val="403019227"/>
                    </a:ext>
                  </a:extLst>
                </a:gridCol>
              </a:tblGrid>
              <a:tr h="6192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Современные теории и методы изучения социальных проблем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36673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обучения – </a:t>
                      </a:r>
                      <a:r>
                        <a:rPr lang="ru-RU" b="1" dirty="0" smtClean="0"/>
                        <a:t>заочная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Квалификация (степень) </a:t>
                      </a:r>
                      <a:r>
                        <a:rPr lang="ru-RU" sz="1400" b="1" dirty="0" smtClean="0"/>
                        <a:t>– магистр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реализации программы – </a:t>
                      </a:r>
                      <a:r>
                        <a:rPr lang="ru-RU" b="1" dirty="0" smtClean="0"/>
                        <a:t>2,5 года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Вступительное испытание –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устный экзамен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61454"/>
              </p:ext>
            </p:extLst>
          </p:nvPr>
        </p:nvGraphicFramePr>
        <p:xfrm>
          <a:off x="435887" y="3433157"/>
          <a:ext cx="8272218" cy="60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28" y="232931"/>
            <a:ext cx="1054699" cy="1060796"/>
          </a:xfrm>
          <a:prstGeom prst="rect">
            <a:avLst/>
          </a:prstGeom>
        </p:spPr>
      </p:pic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216903"/>
              </p:ext>
            </p:extLst>
          </p:nvPr>
        </p:nvGraphicFramePr>
        <p:xfrm>
          <a:off x="5410201" y="4073237"/>
          <a:ext cx="2507674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4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383614"/>
              </p:ext>
            </p:extLst>
          </p:nvPr>
        </p:nvGraphicFramePr>
        <p:xfrm>
          <a:off x="435888" y="1392382"/>
          <a:ext cx="8272218" cy="183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486">
                  <a:extLst>
                    <a:ext uri="{9D8B030D-6E8A-4147-A177-3AD203B41FA5}">
                      <a16:colId xmlns:a16="http://schemas.microsoft.com/office/drawing/2014/main" val="403019227"/>
                    </a:ext>
                  </a:extLst>
                </a:gridCol>
                <a:gridCol w="4142732">
                  <a:extLst>
                    <a:ext uri="{9D8B030D-6E8A-4147-A177-3AD203B41FA5}">
                      <a16:colId xmlns:a16="http://schemas.microsoft.com/office/drawing/2014/main" val="3797786507"/>
                    </a:ext>
                  </a:extLst>
                </a:gridCol>
              </a:tblGrid>
              <a:tr h="6192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Современные теории и методы изучения социальных проблем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236673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Форма</a:t>
                      </a:r>
                      <a:r>
                        <a:rPr lang="ru-RU" sz="1400" b="0" baseline="0" dirty="0" smtClean="0"/>
                        <a:t> обучения –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обучения – </a:t>
                      </a:r>
                      <a:r>
                        <a:rPr lang="ru-RU" b="1" dirty="0" smtClean="0"/>
                        <a:t>заочная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Квалификация (степень) </a:t>
                      </a:r>
                      <a:r>
                        <a:rPr lang="ru-RU" sz="1400" b="1" dirty="0" smtClean="0"/>
                        <a:t>– магистр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3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реализации программы – </a:t>
                      </a:r>
                      <a:r>
                        <a:rPr lang="ru-RU" sz="1400" b="1" dirty="0" smtClean="0"/>
                        <a:t>2 года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реализации программы – </a:t>
                      </a:r>
                      <a:r>
                        <a:rPr lang="ru-RU" b="1" dirty="0" smtClean="0"/>
                        <a:t>2,5 года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30"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Вступительное испытание –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устный экзамен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20083"/>
              </p:ext>
            </p:extLst>
          </p:nvPr>
        </p:nvGraphicFramePr>
        <p:xfrm>
          <a:off x="1150073" y="4073237"/>
          <a:ext cx="2507674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837">
                  <a:extLst>
                    <a:ext uri="{9D8B030D-6E8A-4147-A177-3AD203B41FA5}">
                      <a16:colId xmlns:a16="http://schemas.microsoft.com/office/drawing/2014/main" val="1003443341"/>
                    </a:ext>
                  </a:extLst>
                </a:gridCol>
                <a:gridCol w="1253837">
                  <a:extLst>
                    <a:ext uri="{9D8B030D-6E8A-4147-A177-3AD203B41FA5}">
                      <a16:colId xmlns:a16="http://schemas.microsoft.com/office/drawing/2014/main" val="1993372578"/>
                    </a:ext>
                  </a:extLst>
                </a:gridCol>
              </a:tblGrid>
              <a:tr h="2334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03029"/>
                  </a:ext>
                </a:extLst>
              </a:tr>
              <a:tr h="2334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829011"/>
                  </a:ext>
                </a:extLst>
              </a:tr>
              <a:tr h="216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5836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7866"/>
              </p:ext>
            </p:extLst>
          </p:nvPr>
        </p:nvGraphicFramePr>
        <p:xfrm>
          <a:off x="435887" y="3433157"/>
          <a:ext cx="852054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822">
                  <a:extLst>
                    <a:ext uri="{9D8B030D-6E8A-4147-A177-3AD203B41FA5}">
                      <a16:colId xmlns:a16="http://schemas.microsoft.com/office/drawing/2014/main" val="599289231"/>
                    </a:ext>
                  </a:extLst>
                </a:gridCol>
                <a:gridCol w="4356723">
                  <a:extLst>
                    <a:ext uri="{9D8B030D-6E8A-4147-A177-3AD203B41FA5}">
                      <a16:colId xmlns:a16="http://schemas.microsoft.com/office/drawing/2014/main" val="957201552"/>
                    </a:ext>
                  </a:extLst>
                </a:gridCol>
              </a:tblGrid>
              <a:tr h="2295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55111"/>
                  </a:ext>
                </a:extLst>
              </a:tr>
              <a:tr h="252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27 430 ₽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37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8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3200" b="1" dirty="0" err="1" smtClean="0"/>
              <a:t>Фисмо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кубгу</a:t>
            </a:r>
            <a:r>
              <a:rPr lang="ru-RU" sz="3200" b="1" dirty="0" smtClean="0"/>
              <a:t> – самый лучший факультет!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4" b="15598"/>
          <a:stretch/>
        </p:blipFill>
        <p:spPr>
          <a:xfrm>
            <a:off x="359694" y="2632515"/>
            <a:ext cx="2983167" cy="1875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16" y="1365359"/>
            <a:ext cx="2983167" cy="220474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0" y="2632515"/>
            <a:ext cx="2817515" cy="187761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401" y="3638852"/>
            <a:ext cx="1504648" cy="15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46.03.01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251090"/>
              </p:ext>
            </p:extLst>
          </p:nvPr>
        </p:nvGraphicFramePr>
        <p:xfrm>
          <a:off x="436564" y="1367944"/>
          <a:ext cx="3943279" cy="2867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2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6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6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4 года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71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Профили</a:t>
                      </a:r>
                      <a:r>
                        <a:rPr lang="ru-RU" sz="1600" b="1" baseline="0" dirty="0" smtClean="0"/>
                        <a:t> – Всемирная история;                                            Историческое образование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563810"/>
              </p:ext>
            </p:extLst>
          </p:nvPr>
        </p:nvGraphicFramePr>
        <p:xfrm>
          <a:off x="435890" y="4329283"/>
          <a:ext cx="617694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691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(55)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(50)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(50)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044894"/>
              </p:ext>
            </p:extLst>
          </p:nvPr>
        </p:nvGraphicFramePr>
        <p:xfrm>
          <a:off x="4605560" y="1367945"/>
          <a:ext cx="4102546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14569"/>
              </p:ext>
            </p:extLst>
          </p:nvPr>
        </p:nvGraphicFramePr>
        <p:xfrm>
          <a:off x="4604892" y="3382014"/>
          <a:ext cx="410321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87621"/>
              </p:ext>
            </p:extLst>
          </p:nvPr>
        </p:nvGraphicFramePr>
        <p:xfrm>
          <a:off x="4605560" y="2363561"/>
          <a:ext cx="4102546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 ДЛЯ ПРИЕМА 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4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15" y="3246680"/>
            <a:ext cx="2732791" cy="1817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АРХЕОЛОГИЧЕСКАЯ ПРАКТИКА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4" y="1388868"/>
            <a:ext cx="2731188" cy="18179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4" y="3246679"/>
            <a:ext cx="2731188" cy="1817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06" y="3244545"/>
            <a:ext cx="2731188" cy="1820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8" y="1389935"/>
            <a:ext cx="2731188" cy="1815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06" y="1388868"/>
            <a:ext cx="2731188" cy="18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39.03.01 социология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680067"/>
              </p:ext>
            </p:extLst>
          </p:nvPr>
        </p:nvGraphicFramePr>
        <p:xfrm>
          <a:off x="436564" y="1385597"/>
          <a:ext cx="3943279" cy="286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71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5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5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4 года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2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Профили</a:t>
                      </a:r>
                      <a:r>
                        <a:rPr lang="ru-RU" sz="1400" b="1" baseline="0" dirty="0" smtClean="0"/>
                        <a:t> – Социальная теория и прикладное социальное знание; Прикладные методы социологических исследований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477650"/>
              </p:ext>
            </p:extLst>
          </p:nvPr>
        </p:nvGraphicFramePr>
        <p:xfrm>
          <a:off x="427098" y="4269019"/>
          <a:ext cx="617694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84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(50)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(50)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(39)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175293"/>
              </p:ext>
            </p:extLst>
          </p:nvPr>
        </p:nvGraphicFramePr>
        <p:xfrm>
          <a:off x="4605894" y="1385598"/>
          <a:ext cx="4102546" cy="96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8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66576"/>
              </p:ext>
            </p:extLst>
          </p:nvPr>
        </p:nvGraphicFramePr>
        <p:xfrm>
          <a:off x="4605894" y="3394821"/>
          <a:ext cx="410321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5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130 710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91191"/>
              </p:ext>
            </p:extLst>
          </p:nvPr>
        </p:nvGraphicFramePr>
        <p:xfrm>
          <a:off x="4605894" y="2367808"/>
          <a:ext cx="4102546" cy="96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8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4290"/>
              </p:ext>
            </p:extLst>
          </p:nvPr>
        </p:nvGraphicFramePr>
        <p:xfrm>
          <a:off x="4545061" y="4846320"/>
          <a:ext cx="205898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84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(50)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44.03.05 ПЕДАГОГИЧЕСКОЕ ОБРАЗОВАНИЕ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с двумя ПРОФИЛЯМИ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ПОДГОТОВКИ)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525473"/>
              </p:ext>
            </p:extLst>
          </p:nvPr>
        </p:nvGraphicFramePr>
        <p:xfrm>
          <a:off x="436564" y="1399289"/>
          <a:ext cx="3943279" cy="192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7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5 лет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46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Профиль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– История. Обществознание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689305"/>
              </p:ext>
            </p:extLst>
          </p:nvPr>
        </p:nvGraphicFramePr>
        <p:xfrm>
          <a:off x="435894" y="3616327"/>
          <a:ext cx="527163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79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(55)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(45)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297246"/>
              </p:ext>
            </p:extLst>
          </p:nvPr>
        </p:nvGraphicFramePr>
        <p:xfrm>
          <a:off x="4605894" y="1399290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1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8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84827"/>
              </p:ext>
            </p:extLst>
          </p:nvPr>
        </p:nvGraphicFramePr>
        <p:xfrm>
          <a:off x="5797576" y="3768727"/>
          <a:ext cx="300058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6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130 710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916606"/>
              </p:ext>
            </p:extLst>
          </p:nvPr>
        </p:nvGraphicFramePr>
        <p:xfrm>
          <a:off x="4605894" y="2393719"/>
          <a:ext cx="4102212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44.03.05 ПЕДАГОГИЧЕСКОЕ ОБРАЗОВАНИЕ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с двумя ПРОФИЛЯМИ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ПОДГОТОВКИ)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823546"/>
              </p:ext>
            </p:extLst>
          </p:nvPr>
        </p:nvGraphicFramePr>
        <p:xfrm>
          <a:off x="436564" y="1399289"/>
          <a:ext cx="3943279" cy="192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7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5 лет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46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Профиль – История. Казачество в истории России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17609"/>
              </p:ext>
            </p:extLst>
          </p:nvPr>
        </p:nvGraphicFramePr>
        <p:xfrm>
          <a:off x="435894" y="3692527"/>
          <a:ext cx="527163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79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(55)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(45)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337826"/>
              </p:ext>
            </p:extLst>
          </p:nvPr>
        </p:nvGraphicFramePr>
        <p:xfrm>
          <a:off x="4605894" y="1399290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1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8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88978"/>
              </p:ext>
            </p:extLst>
          </p:nvPr>
        </p:nvGraphicFramePr>
        <p:xfrm>
          <a:off x="5783722" y="3844927"/>
          <a:ext cx="300058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6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130 710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732084"/>
              </p:ext>
            </p:extLst>
          </p:nvPr>
        </p:nvGraphicFramePr>
        <p:xfrm>
          <a:off x="4605894" y="2393719"/>
          <a:ext cx="4102212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7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47.03.01 ФИЛОСОФИЯ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343539"/>
              </p:ext>
            </p:extLst>
          </p:nvPr>
        </p:nvGraphicFramePr>
        <p:xfrm>
          <a:off x="436564" y="1386341"/>
          <a:ext cx="3943279" cy="278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1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4 года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17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Профиль</a:t>
                      </a:r>
                      <a:r>
                        <a:rPr lang="ru-RU" sz="1600" b="1" baseline="0" dirty="0" smtClean="0"/>
                        <a:t> – Теоретико-методологический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38564"/>
              </p:ext>
            </p:extLst>
          </p:nvPr>
        </p:nvGraphicFramePr>
        <p:xfrm>
          <a:off x="435890" y="4246417"/>
          <a:ext cx="617694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12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(50)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(55)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(45)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51268"/>
              </p:ext>
            </p:extLst>
          </p:nvPr>
        </p:nvGraphicFramePr>
        <p:xfrm>
          <a:off x="4605894" y="1386341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96902"/>
              </p:ext>
            </p:extLst>
          </p:nvPr>
        </p:nvGraphicFramePr>
        <p:xfrm>
          <a:off x="4605894" y="3321566"/>
          <a:ext cx="410321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8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130 710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921777"/>
              </p:ext>
            </p:extLst>
          </p:nvPr>
        </p:nvGraphicFramePr>
        <p:xfrm>
          <a:off x="4605894" y="2357729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41.03.01 зарубежное регионоведение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389300"/>
              </p:ext>
            </p:extLst>
          </p:nvPr>
        </p:nvGraphicFramePr>
        <p:xfrm>
          <a:off x="436564" y="1381799"/>
          <a:ext cx="3943279" cy="222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8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85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5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4 года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51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Профиль</a:t>
                      </a:r>
                      <a:r>
                        <a:rPr lang="ru-RU" sz="1600" b="1" baseline="0" dirty="0" smtClean="0"/>
                        <a:t> – Россия и регионы мира: политическое, экономическое и культурное взаимодействие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587574"/>
              </p:ext>
            </p:extLst>
          </p:nvPr>
        </p:nvGraphicFramePr>
        <p:xfrm>
          <a:off x="435894" y="4297496"/>
          <a:ext cx="617694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778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(50)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(60)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(55)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832736"/>
              </p:ext>
            </p:extLst>
          </p:nvPr>
        </p:nvGraphicFramePr>
        <p:xfrm>
          <a:off x="4605560" y="1381799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9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2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1429"/>
              </p:ext>
            </p:extLst>
          </p:nvPr>
        </p:nvGraphicFramePr>
        <p:xfrm>
          <a:off x="4605560" y="3321566"/>
          <a:ext cx="410321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131 870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299239"/>
              </p:ext>
            </p:extLst>
          </p:nvPr>
        </p:nvGraphicFramePr>
        <p:xfrm>
          <a:off x="4605894" y="2357729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5894" y="3609879"/>
            <a:ext cx="39439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Подготовка предполагает углубленное изучение испанского / итальянского / арабского (по выбору) и английского языков</a:t>
            </a:r>
          </a:p>
        </p:txBody>
      </p:sp>
    </p:spTree>
    <p:extLst>
      <p:ext uri="{BB962C8B-B14F-4D97-AF65-F5344CB8AC3E}">
        <p14:creationId xmlns:p14="http://schemas.microsoft.com/office/powerpoint/2010/main" val="15536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41.03.05 Международные отношения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92174"/>
              </p:ext>
            </p:extLst>
          </p:nvPr>
        </p:nvGraphicFramePr>
        <p:xfrm>
          <a:off x="436564" y="1388728"/>
          <a:ext cx="3943279" cy="223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8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обучения — очная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9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Квалификация (степень) – бакалавр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9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Срок реализации программы – 4 года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56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Профиль</a:t>
                      </a:r>
                      <a:r>
                        <a:rPr lang="ru-RU" sz="1600" b="1" baseline="0" dirty="0" smtClean="0"/>
                        <a:t> – Международное сотрудничество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06323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772639"/>
              </p:ext>
            </p:extLst>
          </p:nvPr>
        </p:nvGraphicFramePr>
        <p:xfrm>
          <a:off x="435894" y="4314198"/>
          <a:ext cx="617694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315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 и минимальное количество баллов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(50)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(60)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(55)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121234"/>
              </p:ext>
            </p:extLst>
          </p:nvPr>
        </p:nvGraphicFramePr>
        <p:xfrm>
          <a:off x="4605894" y="1388727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ПРОХОДНЫЕ БАЛЛЫ 2023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90574"/>
              </p:ext>
            </p:extLst>
          </p:nvPr>
        </p:nvGraphicFramePr>
        <p:xfrm>
          <a:off x="4605894" y="3339015"/>
          <a:ext cx="410321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6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 на 1 курсе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2023/2024 учебном году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142 420 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75467"/>
              </p:ext>
            </p:extLst>
          </p:nvPr>
        </p:nvGraphicFramePr>
        <p:xfrm>
          <a:off x="4605894" y="2357729"/>
          <a:ext cx="4102546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ДЛЯ ПРИЕМА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5894" y="3592436"/>
            <a:ext cx="39439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Подготовка предполагает углубленное изучение                        французского / немецкого (по выбору)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английского </a:t>
            </a:r>
            <a:r>
              <a:rPr lang="ru-RU" dirty="0" smtClean="0"/>
              <a:t>языков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ругая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CC0000"/>
      </a:accent1>
      <a:accent2>
        <a:srgbClr val="0070C0"/>
      </a:accent2>
      <a:accent3>
        <a:srgbClr val="BFBFBF"/>
      </a:accent3>
      <a:accent4>
        <a:srgbClr val="CC0000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878</TotalTime>
  <Words>1030</Words>
  <Application>Microsoft Office PowerPoint</Application>
  <PresentationFormat>Экран (16:9)</PresentationFormat>
  <Paragraphs>293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</vt:lpstr>
      <vt:lpstr>Corbel</vt:lpstr>
      <vt:lpstr>georgia</vt:lpstr>
      <vt:lpstr>georgia</vt:lpstr>
      <vt:lpstr>Gill Sans MT</vt:lpstr>
      <vt:lpstr>inherit</vt:lpstr>
      <vt:lpstr>Wingdings</vt:lpstr>
      <vt:lpstr>Wingdings 2</vt:lpstr>
      <vt:lpstr>Дивиденд</vt:lpstr>
      <vt:lpstr>ФАКУЛЬТЕТ ИСТОРИИ, СОЦИОЛОГИИ И МЕЖДУНАРОДНЫХ ОТНОШЕНИЙ</vt:lpstr>
      <vt:lpstr>46.03.01 иСТОРИЯ</vt:lpstr>
      <vt:lpstr>АРХЕОЛОГИЧЕСКАЯ ПРАКТИКА</vt:lpstr>
      <vt:lpstr>39.03.01 социология</vt:lpstr>
      <vt:lpstr>44.03.05 ПЕДАГОГИЧЕСКОЕ ОБРАЗОВАНИЕ   (с двумя ПРОФИЛЯМИ ПОДГОТОВКИ)</vt:lpstr>
      <vt:lpstr>44.03.05 ПЕДАГОГИЧЕСКОЕ ОБРАЗОВАНИЕ   (с двумя ПРОФИЛЯМИ ПОДГОТОВКИ)</vt:lpstr>
      <vt:lpstr>47.03.01 ФИЛОСОФИЯ</vt:lpstr>
      <vt:lpstr>41.03.01 зарубежное регионоведение</vt:lpstr>
      <vt:lpstr>41.03.05 Международные отношения</vt:lpstr>
      <vt:lpstr>58.03.01 востоковедение и африканистика</vt:lpstr>
      <vt:lpstr>Школа выходного дня</vt:lpstr>
      <vt:lpstr>КУРСЫ ПО ИСТОРИИ</vt:lpstr>
      <vt:lpstr>КУРСЫ ПО ИСТОРИИ</vt:lpstr>
      <vt:lpstr>КУРСЫ ПО обществознанию</vt:lpstr>
      <vt:lpstr>ЯЗЫКОВЫЕ КУРСЫ</vt:lpstr>
      <vt:lpstr>46.04.01 иСТОРИЯ</vt:lpstr>
      <vt:lpstr>39.04.01 СОЦИОЛОГИЯ</vt:lpstr>
      <vt:lpstr>Фисмо кубгу – самый лучший факультет!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Радислав</dc:creator>
  <cp:lastModifiedBy>Косяк Нелли Анатольевна</cp:lastModifiedBy>
  <cp:revision>117</cp:revision>
  <dcterms:created xsi:type="dcterms:W3CDTF">2020-06-16T06:35:09Z</dcterms:created>
  <dcterms:modified xsi:type="dcterms:W3CDTF">2024-01-11T12:46:10Z</dcterms:modified>
</cp:coreProperties>
</file>