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</p:sldMasterIdLst>
  <p:notesMasterIdLst>
    <p:notesMasterId r:id="rId15"/>
  </p:notesMasterIdLst>
  <p:sldIdLst>
    <p:sldId id="330" r:id="rId3"/>
    <p:sldId id="332" r:id="rId4"/>
    <p:sldId id="333" r:id="rId5"/>
    <p:sldId id="334" r:id="rId6"/>
    <p:sldId id="331" r:id="rId7"/>
    <p:sldId id="316" r:id="rId8"/>
    <p:sldId id="317" r:id="rId9"/>
    <p:sldId id="320" r:id="rId10"/>
    <p:sldId id="324" r:id="rId11"/>
    <p:sldId id="321" r:id="rId12"/>
    <p:sldId id="335" r:id="rId13"/>
    <p:sldId id="30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05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51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58578-D51D-4BAC-BB4D-EAF2E63A5A8B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6F8A3-D953-452F-8AB7-B88BCB36D4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012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692CE-2081-42AA-AFA5-43642F3E3B49}" type="datetimeFigureOut">
              <a:rPr lang="ru-RU">
                <a:solidFill>
                  <a:srgbClr val="838D9B">
                    <a:shade val="75000"/>
                  </a:srgbClr>
                </a:solidFill>
              </a:rPr>
              <a:pPr>
                <a:defRPr/>
              </a:pPr>
              <a:t>24.04.2020</a:t>
            </a:fld>
            <a:endParaRPr lang="ru-RU">
              <a:solidFill>
                <a:srgbClr val="838D9B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38D9B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72C54-04CF-422B-88B1-6661B4032D77}" type="slidenum">
              <a:rPr lang="ru-RU">
                <a:solidFill>
                  <a:srgbClr val="838D9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38D9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17275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E1A1C-B07B-49FB-8E1D-39876E7ADF85}" type="datetimeFigureOut">
              <a:rPr lang="ru-RU">
                <a:solidFill>
                  <a:srgbClr val="838D9B">
                    <a:shade val="75000"/>
                  </a:srgbClr>
                </a:solidFill>
              </a:rPr>
              <a:pPr>
                <a:defRPr/>
              </a:pPr>
              <a:t>24.04.2020</a:t>
            </a:fld>
            <a:endParaRPr lang="ru-RU">
              <a:solidFill>
                <a:srgbClr val="838D9B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38D9B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3469A-7E28-4270-9E11-1E69218FA4C7}" type="slidenum">
              <a:rPr lang="ru-RU">
                <a:solidFill>
                  <a:srgbClr val="838D9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38D9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498513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9B3DE-4FAC-46D6-86A6-792A08E9BDAA}" type="datetimeFigureOut">
              <a:rPr lang="ru-RU">
                <a:solidFill>
                  <a:srgbClr val="838D9B">
                    <a:shade val="75000"/>
                  </a:srgbClr>
                </a:solidFill>
              </a:rPr>
              <a:pPr>
                <a:defRPr/>
              </a:pPr>
              <a:t>24.04.2020</a:t>
            </a:fld>
            <a:endParaRPr lang="ru-RU">
              <a:solidFill>
                <a:srgbClr val="838D9B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38D9B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4E1C8-5C57-433C-A83E-BCD53D9CA06D}" type="slidenum">
              <a:rPr lang="ru-RU">
                <a:solidFill>
                  <a:srgbClr val="838D9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38D9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391320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FD799-24C7-4A88-8744-2D85A342C801}" type="datetimeFigureOut">
              <a:rPr lang="ru-RU">
                <a:solidFill>
                  <a:srgbClr val="838D9B">
                    <a:shade val="75000"/>
                  </a:srgbClr>
                </a:solidFill>
              </a:rPr>
              <a:pPr>
                <a:defRPr/>
              </a:pPr>
              <a:t>24.04.2020</a:t>
            </a:fld>
            <a:endParaRPr lang="ru-RU">
              <a:solidFill>
                <a:srgbClr val="838D9B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38D9B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868B7-13BA-4474-9A80-57999B6B4080}" type="slidenum">
              <a:rPr lang="ru-RU">
                <a:solidFill>
                  <a:srgbClr val="838D9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38D9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430793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2B333-2798-4224-9E80-115AB53CA6D7}" type="datetimeFigureOut">
              <a:rPr lang="ru-RU">
                <a:solidFill>
                  <a:srgbClr val="838D9B">
                    <a:shade val="75000"/>
                  </a:srgbClr>
                </a:solidFill>
              </a:rPr>
              <a:pPr>
                <a:defRPr/>
              </a:pPr>
              <a:t>24.04.2020</a:t>
            </a:fld>
            <a:endParaRPr lang="ru-RU">
              <a:solidFill>
                <a:srgbClr val="838D9B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38D9B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78625-33F5-4AFA-ADAE-929EBB5F3105}" type="slidenum">
              <a:rPr lang="ru-RU">
                <a:solidFill>
                  <a:srgbClr val="838D9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38D9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8729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6A097-BC0B-4333-8250-0F9275BCABC0}" type="datetimeFigureOut">
              <a:rPr lang="ru-RU">
                <a:solidFill>
                  <a:srgbClr val="838D9B">
                    <a:shade val="75000"/>
                  </a:srgbClr>
                </a:solidFill>
              </a:rPr>
              <a:pPr>
                <a:defRPr/>
              </a:pPr>
              <a:t>24.04.2020</a:t>
            </a:fld>
            <a:endParaRPr lang="ru-RU">
              <a:solidFill>
                <a:srgbClr val="838D9B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38D9B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1CFC4-8E63-47A6-852A-CC0439D94E08}" type="slidenum">
              <a:rPr lang="ru-RU">
                <a:solidFill>
                  <a:srgbClr val="838D9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38D9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13199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1139A-C3C9-450B-8D0E-4ACAB421242C}" type="datetimeFigureOut">
              <a:rPr lang="ru-RU">
                <a:solidFill>
                  <a:srgbClr val="838D9B">
                    <a:shade val="75000"/>
                  </a:srgbClr>
                </a:solidFill>
              </a:rPr>
              <a:pPr>
                <a:defRPr/>
              </a:pPr>
              <a:t>24.04.2020</a:t>
            </a:fld>
            <a:endParaRPr lang="ru-RU">
              <a:solidFill>
                <a:srgbClr val="838D9B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38D9B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8FE29-46C9-434A-807C-E4A1C24CC299}" type="slidenum">
              <a:rPr lang="ru-RU">
                <a:solidFill>
                  <a:srgbClr val="838D9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38D9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105562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7C3A1-CD38-4564-8ED9-D980A9AFAE5B}" type="datetimeFigureOut">
              <a:rPr lang="ru-RU">
                <a:solidFill>
                  <a:srgbClr val="838D9B">
                    <a:shade val="75000"/>
                  </a:srgbClr>
                </a:solidFill>
              </a:rPr>
              <a:pPr>
                <a:defRPr/>
              </a:pPr>
              <a:t>24.04.2020</a:t>
            </a:fld>
            <a:endParaRPr lang="ru-RU">
              <a:solidFill>
                <a:srgbClr val="838D9B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38D9B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98EA0-074C-4FC7-9D62-44D9D4E9A172}" type="slidenum">
              <a:rPr lang="ru-RU">
                <a:solidFill>
                  <a:srgbClr val="838D9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38D9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574610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99985-BCFB-4177-9F9A-ED60716EB4C3}" type="datetimeFigureOut">
              <a:rPr lang="ru-RU">
                <a:solidFill>
                  <a:srgbClr val="838D9B">
                    <a:shade val="75000"/>
                  </a:srgbClr>
                </a:solidFill>
              </a:rPr>
              <a:pPr>
                <a:defRPr/>
              </a:pPr>
              <a:t>24.04.2020</a:t>
            </a:fld>
            <a:endParaRPr lang="ru-RU">
              <a:solidFill>
                <a:srgbClr val="838D9B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38D9B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B9903-1D46-482A-A7E3-3C33FDD8C847}" type="slidenum">
              <a:rPr lang="ru-RU">
                <a:solidFill>
                  <a:srgbClr val="838D9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38D9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941439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BAEEC-A152-4AFF-81F5-8D560CA48805}" type="datetimeFigureOut">
              <a:rPr lang="ru-RU">
                <a:solidFill>
                  <a:srgbClr val="838D9B">
                    <a:shade val="75000"/>
                  </a:srgbClr>
                </a:solidFill>
              </a:rPr>
              <a:pPr>
                <a:defRPr/>
              </a:pPr>
              <a:t>24.04.2020</a:t>
            </a:fld>
            <a:endParaRPr lang="ru-RU">
              <a:solidFill>
                <a:srgbClr val="838D9B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38D9B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3438A-643A-44D9-B906-8E5B97F308CC}" type="slidenum">
              <a:rPr lang="ru-RU">
                <a:solidFill>
                  <a:srgbClr val="838D9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38D9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04676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EE0CD-8A76-4193-BA21-E13BA8340FD4}" type="datetimeFigureOut">
              <a:rPr lang="ru-RU">
                <a:solidFill>
                  <a:srgbClr val="838D9B">
                    <a:shade val="75000"/>
                  </a:srgbClr>
                </a:solidFill>
              </a:rPr>
              <a:pPr>
                <a:defRPr/>
              </a:pPr>
              <a:t>24.04.2020</a:t>
            </a:fld>
            <a:endParaRPr lang="ru-RU">
              <a:solidFill>
                <a:srgbClr val="838D9B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38D9B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B886F-7336-4134-89B2-575EF7871B8B}" type="slidenum">
              <a:rPr lang="ru-RU">
                <a:solidFill>
                  <a:srgbClr val="838D9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38D9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69933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53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B48F24-50A1-4F80-BAD2-78B87AD76172}" type="datetimeFigureOut">
              <a:rPr lang="ru-RU">
                <a:solidFill>
                  <a:srgbClr val="838D9B">
                    <a:shade val="75000"/>
                  </a:srgbClr>
                </a:solidFill>
              </a:rPr>
              <a:pPr>
                <a:defRPr/>
              </a:pPr>
              <a:t>24.04.2020</a:t>
            </a:fld>
            <a:endParaRPr lang="ru-RU">
              <a:solidFill>
                <a:srgbClr val="838D9B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838D9B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BB82F5-84E3-4EE4-8275-3A238BF3F168}" type="slidenum">
              <a:rPr lang="ru-RU">
                <a:solidFill>
                  <a:srgbClr val="838D9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38D9B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517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AB48F24-50A1-4F80-BAD2-78B87AD76172}" type="datetimeFigureOut">
              <a:rPr lang="ru-RU" smtClean="0">
                <a:solidFill>
                  <a:srgbClr val="838D9B">
                    <a:shade val="75000"/>
                  </a:srgbClr>
                </a:solidFill>
              </a:rPr>
              <a:pPr>
                <a:defRPr/>
              </a:pPr>
              <a:t>24.04.2020</a:t>
            </a:fld>
            <a:endParaRPr lang="ru-RU">
              <a:solidFill>
                <a:srgbClr val="838D9B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838D9B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5BB82F5-84E3-4EE4-8275-3A238BF3F168}" type="slidenum">
              <a:rPr lang="ru-RU" smtClean="0">
                <a:solidFill>
                  <a:srgbClr val="838D9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38D9B">
                  <a:shade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50;&#1086;&#1083;&#1077;&#1089;&#1085;&#1080;&#1082;&#1086;&#1074;&#1072;\&#1062;&#1074;&#1077;&#1090;&#1099;%20&#1084;&#1086;&#1088;&#1103;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11188" y="1125538"/>
            <a:ext cx="504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</a:endParaRPr>
          </a:p>
        </p:txBody>
      </p:sp>
      <p:pic>
        <p:nvPicPr>
          <p:cNvPr id="11269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70313">
            <a:off x="-152400" y="-286660"/>
            <a:ext cx="2089150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Рисунок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4069">
            <a:off x="-83132" y="5251450"/>
            <a:ext cx="1657351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Рисунок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1285875"/>
            <a:ext cx="2087562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Рисунок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84836">
            <a:off x="7338962" y="-162264"/>
            <a:ext cx="236537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4069">
            <a:off x="2420982" y="3751262"/>
            <a:ext cx="165735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4069">
            <a:off x="6565945" y="3649883"/>
            <a:ext cx="165735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4069">
            <a:off x="6137275" y="-106363"/>
            <a:ext cx="165735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5715">
            <a:off x="1993900" y="-177800"/>
            <a:ext cx="165735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4069">
            <a:off x="7702694" y="1177140"/>
            <a:ext cx="165735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4069">
            <a:off x="992188" y="3751263"/>
            <a:ext cx="165735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4069">
            <a:off x="-240029" y="2266805"/>
            <a:ext cx="165735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4069">
            <a:off x="287337" y="1377291"/>
            <a:ext cx="165735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Рисунок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2341">
            <a:off x="4547179" y="3305434"/>
            <a:ext cx="236537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4069">
            <a:off x="7520723" y="2655205"/>
            <a:ext cx="165735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4069">
            <a:off x="7494588" y="5394325"/>
            <a:ext cx="165735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Цветы мор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6" descr="100_208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18" y="332656"/>
            <a:ext cx="8445408" cy="418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6229" y="4832743"/>
            <a:ext cx="904311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rgbClr val="94147C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Муниципальная бюджетная 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rgbClr val="94147C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общеобразовательная школа № 65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rgbClr val="94147C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города Краснодара</a:t>
            </a:r>
            <a:endParaRPr lang="ru-RU" sz="4000" b="1" cap="all" dirty="0">
              <a:ln w="9000" cmpd="sng">
                <a:solidFill>
                  <a:srgbClr val="94147C">
                    <a:shade val="50000"/>
                    <a:satMod val="120000"/>
                  </a:srgb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07540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2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FF0000"/>
                </a:solidFill>
              </a:rPr>
              <a:t>       </a:t>
            </a:r>
            <a:r>
              <a:rPr lang="ru-RU" sz="2700" b="1" dirty="0" smtClean="0">
                <a:solidFill>
                  <a:srgbClr val="FF0000"/>
                </a:solidFill>
              </a:rPr>
              <a:t>Памятка </a:t>
            </a:r>
            <a:r>
              <a:rPr lang="ru-RU" sz="2700" b="1" dirty="0">
                <a:solidFill>
                  <a:srgbClr val="FF0000"/>
                </a:solidFill>
              </a:rPr>
              <a:t>родителям от </a:t>
            </a:r>
            <a:r>
              <a:rPr lang="ru-RU" sz="2700" b="1" dirty="0" smtClean="0">
                <a:solidFill>
                  <a:srgbClr val="FF0000"/>
                </a:solidFill>
              </a:rPr>
              <a:t>педагогов-психологов</a:t>
            </a:r>
            <a:endParaRPr lang="ru-RU" sz="27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4000" b="1" i="1" dirty="0" smtClean="0"/>
              <a:t>Уважаемые </a:t>
            </a:r>
            <a:r>
              <a:rPr lang="ru-RU" sz="4000" b="1" i="1" dirty="0"/>
              <a:t>учащиеся и родители </a:t>
            </a:r>
            <a:r>
              <a:rPr lang="ru-RU" sz="4000" b="1" i="1" dirty="0" smtClean="0"/>
              <a:t>школы, </a:t>
            </a:r>
            <a:r>
              <a:rPr lang="ru-RU" sz="4000" b="1" i="1" dirty="0"/>
              <a:t>в рамках </a:t>
            </a:r>
            <a:r>
              <a:rPr lang="ru-RU" sz="4000" i="1" dirty="0"/>
              <a:t> </a:t>
            </a:r>
            <a:r>
              <a:rPr lang="ru-RU" sz="4000" b="1" i="1" dirty="0" smtClean="0"/>
              <a:t>дистанционного </a:t>
            </a:r>
            <a:r>
              <a:rPr lang="ru-RU" sz="4000" i="1" dirty="0" smtClean="0"/>
              <a:t>обучения педагоги – психологи продолжают свою работу: </a:t>
            </a:r>
          </a:p>
          <a:p>
            <a:pPr marL="571500" indent="-571500" algn="ctr">
              <a:buFontTx/>
              <a:buChar char="-"/>
            </a:pPr>
            <a:r>
              <a:rPr lang="ru-RU" sz="4000" i="1" dirty="0"/>
              <a:t>к</a:t>
            </a:r>
            <a:r>
              <a:rPr lang="ru-RU" sz="4000" b="1" i="1" dirty="0" smtClean="0"/>
              <a:t>оррекционные занятия</a:t>
            </a:r>
            <a:r>
              <a:rPr lang="ru-RU" sz="4000" i="1" dirty="0" smtClean="0"/>
              <a:t>;</a:t>
            </a:r>
          </a:p>
          <a:p>
            <a:pPr marL="571500" indent="-571500" algn="ctr">
              <a:buFontTx/>
              <a:buChar char="-"/>
            </a:pPr>
            <a:r>
              <a:rPr lang="ru-RU" sz="4000" i="1" dirty="0"/>
              <a:t>к</a:t>
            </a:r>
            <a:r>
              <a:rPr lang="ru-RU" sz="4000" b="1" i="1" dirty="0" smtClean="0"/>
              <a:t>онсультирование;</a:t>
            </a:r>
          </a:p>
          <a:p>
            <a:pPr marL="571500" indent="-571500" algn="ctr">
              <a:buFontTx/>
              <a:buChar char="-"/>
            </a:pPr>
            <a:r>
              <a:rPr lang="ru-RU" sz="4000" i="1" dirty="0" smtClean="0"/>
              <a:t>диагностика;</a:t>
            </a:r>
          </a:p>
          <a:p>
            <a:pPr marL="571500" indent="-571500" algn="ctr">
              <a:buFontTx/>
              <a:buChar char="-"/>
            </a:pPr>
            <a:r>
              <a:rPr lang="ru-RU" sz="4000" b="1" i="1" dirty="0" smtClean="0"/>
              <a:t>рекомендации и т.д.</a:t>
            </a:r>
          </a:p>
          <a:p>
            <a:pPr marL="0" indent="0" algn="ctr"/>
            <a:r>
              <a:rPr lang="ru-RU" sz="4000" b="1" i="1" dirty="0" smtClean="0"/>
              <a:t>по эл. почте, </a:t>
            </a:r>
            <a:r>
              <a:rPr lang="ru-RU" sz="4000" b="1" i="1" dirty="0" err="1" smtClean="0"/>
              <a:t>ватсап</a:t>
            </a:r>
            <a:r>
              <a:rPr lang="ru-RU" sz="4000" b="1" i="1" dirty="0" smtClean="0"/>
              <a:t>, </a:t>
            </a:r>
            <a:r>
              <a:rPr lang="en-US" sz="4000" b="1" i="1" dirty="0" smtClean="0"/>
              <a:t>Zoom</a:t>
            </a:r>
            <a:endParaRPr lang="ru-RU" sz="4000" i="1" dirty="0"/>
          </a:p>
          <a:p>
            <a:pPr marL="0" indent="0" algn="ctr"/>
            <a:r>
              <a:rPr lang="ru-RU" sz="4000" b="1" i="1" dirty="0" smtClean="0"/>
              <a:t>Мы готовы к </a:t>
            </a:r>
            <a:r>
              <a:rPr lang="ru-RU" sz="4000" b="1" i="1" dirty="0"/>
              <a:t>оказать вам социально-психологическую </a:t>
            </a:r>
            <a:r>
              <a:rPr lang="ru-RU" sz="4000" b="1" i="1" dirty="0" smtClean="0"/>
              <a:t>поддержку, сопровождение.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50713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221838"/>
            <a:ext cx="745333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cap="all" dirty="0">
                <a:solidFill>
                  <a:srgbClr val="FF0000"/>
                </a:solidFill>
                <a:latin typeface="Franklin Gothic Medium"/>
                <a:ea typeface="+mj-ea"/>
                <a:cs typeface="+mj-cs"/>
              </a:rPr>
              <a:t> </a:t>
            </a:r>
            <a:r>
              <a:rPr lang="ru-RU" sz="2700" cap="all" dirty="0" smtClean="0">
                <a:solidFill>
                  <a:srgbClr val="FF0000"/>
                </a:solidFill>
                <a:latin typeface="Franklin Gothic Medium"/>
                <a:ea typeface="+mj-ea"/>
                <a:cs typeface="+mj-cs"/>
              </a:rPr>
              <a:t>  </a:t>
            </a:r>
            <a:r>
              <a:rPr lang="ru-RU" sz="2700" b="1" cap="all" dirty="0" smtClean="0">
                <a:solidFill>
                  <a:srgbClr val="FF0000"/>
                </a:solidFill>
                <a:latin typeface="Franklin Gothic Medium"/>
                <a:ea typeface="+mj-ea"/>
                <a:cs typeface="+mj-cs"/>
              </a:rPr>
              <a:t>Памятка родителям т от соц. педагогов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37430" y="1556792"/>
            <a:ext cx="7546489" cy="41088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700" b="1" cap="all" dirty="0" smtClean="0">
                <a:latin typeface="Franklin Gothic Medium"/>
              </a:rPr>
              <a:t>Уважаемые родители</a:t>
            </a:r>
          </a:p>
          <a:p>
            <a:pPr algn="ctr"/>
            <a:endParaRPr lang="ru-RU" sz="2700" b="1" cap="all" dirty="0" smtClean="0">
              <a:latin typeface="Franklin Gothic Medium"/>
            </a:endParaRPr>
          </a:p>
          <a:p>
            <a:pPr algn="ctr"/>
            <a:r>
              <a:rPr lang="ru-RU" sz="2700" b="1" cap="all" dirty="0" smtClean="0">
                <a:latin typeface="Franklin Gothic Medium"/>
              </a:rPr>
              <a:t>Социальные педагоги продолжают вести </a:t>
            </a:r>
          </a:p>
          <a:p>
            <a:pPr algn="ctr"/>
            <a:r>
              <a:rPr lang="ru-RU" sz="2700" b="1" cap="all" dirty="0" smtClean="0">
                <a:latin typeface="Franklin Gothic Medium"/>
              </a:rPr>
              <a:t>свою работу в режиме онлайн, офлайн</a:t>
            </a:r>
          </a:p>
          <a:p>
            <a:pPr algn="ctr"/>
            <a:r>
              <a:rPr lang="ru-RU" sz="2700" b="1" cap="all" dirty="0" smtClean="0">
                <a:latin typeface="Franklin Gothic Medium"/>
              </a:rPr>
              <a:t>Через взаимодействие с классными </a:t>
            </a:r>
          </a:p>
          <a:p>
            <a:pPr algn="ctr"/>
            <a:r>
              <a:rPr lang="ru-RU" sz="2700" b="1" cap="all" dirty="0" smtClean="0">
                <a:latin typeface="Franklin Gothic Medium"/>
              </a:rPr>
              <a:t>руководителями,  ОПДН, соц. защитой </a:t>
            </a:r>
          </a:p>
          <a:p>
            <a:endParaRPr lang="ru-RU" sz="2700" b="1" cap="all" dirty="0">
              <a:latin typeface="Franklin Gothic Medium"/>
            </a:endParaRPr>
          </a:p>
          <a:p>
            <a:endParaRPr lang="ru-RU" sz="2700" b="1" cap="all" dirty="0" smtClean="0">
              <a:latin typeface="Franklin Gothic Medium"/>
            </a:endParaRPr>
          </a:p>
          <a:p>
            <a:endParaRPr lang="ru-RU" sz="2700" b="1" cap="all" dirty="0">
              <a:latin typeface="Franklin Gothic Medium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422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05064"/>
            <a:ext cx="8229600" cy="23042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b="1" dirty="0" smtClean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11560" y="1938833"/>
            <a:ext cx="8229600" cy="113012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4500" b="1" dirty="0" smtClean="0">
                <a:solidFill>
                  <a:schemeClr val="accent2"/>
                </a:solidFill>
              </a:rPr>
              <a:t>Спасибо за внимание!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4500" b="1" dirty="0" smtClean="0">
                <a:solidFill>
                  <a:schemeClr val="accent2"/>
                </a:solidFill>
              </a:rPr>
              <a:t>Здоровья Вам и Вашей семье!</a:t>
            </a:r>
            <a:endParaRPr lang="ru-RU" sz="45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1100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214313" y="260350"/>
            <a:ext cx="838993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2400" b="1" i="1" dirty="0" smtClean="0">
              <a:solidFill>
                <a:srgbClr val="C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4313" y="25360"/>
            <a:ext cx="8678167" cy="68326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9600" b="1" cap="all" dirty="0" smtClean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</a:rPr>
              <a:t>п</a:t>
            </a:r>
            <a:r>
              <a:rPr lang="ru-RU" sz="54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сихолого</a:t>
            </a:r>
          </a:p>
          <a:p>
            <a:r>
              <a:rPr lang="ru-RU" sz="9600" b="1" cap="all" dirty="0" smtClean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</a:rPr>
              <a:t>С</a:t>
            </a:r>
            <a:r>
              <a:rPr lang="ru-RU" sz="54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оциально</a:t>
            </a:r>
          </a:p>
          <a:p>
            <a:r>
              <a:rPr lang="ru-RU" sz="9600" b="1" cap="all" dirty="0" smtClean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</a:rPr>
              <a:t>П</a:t>
            </a:r>
            <a:r>
              <a:rPr lang="ru-RU" sz="54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едагогическая</a:t>
            </a:r>
            <a:r>
              <a:rPr lang="ru-RU" sz="5400" b="1" cap="all" dirty="0" smtClean="0">
                <a:ln w="0"/>
                <a:gradFill flip="none">
                  <a:gsLst>
                    <a:gs pos="0">
                      <a:srgbClr val="838D9B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838D9B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838D9B">
                        <a:shade val="65000"/>
                        <a:satMod val="130000"/>
                      </a:srgbClr>
                    </a:gs>
                    <a:gs pos="92000">
                      <a:srgbClr val="838D9B">
                        <a:shade val="50000"/>
                        <a:satMod val="120000"/>
                      </a:srgbClr>
                    </a:gs>
                    <a:gs pos="100000">
                      <a:srgbClr val="838D9B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  <a:p>
            <a:r>
              <a:rPr lang="ru-RU" sz="9600" b="1" cap="all" dirty="0" smtClean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</a:rPr>
              <a:t>с</a:t>
            </a:r>
            <a:r>
              <a:rPr lang="ru-RU" sz="54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лужба</a:t>
            </a:r>
          </a:p>
          <a:p>
            <a:pPr algn="ctr"/>
            <a:endParaRPr lang="ru-RU" sz="5400" b="1" cap="all" dirty="0">
              <a:ln w="0"/>
              <a:gradFill flip="none">
                <a:gsLst>
                  <a:gs pos="0">
                    <a:srgbClr val="838D9B">
                      <a:tint val="75000"/>
                      <a:shade val="75000"/>
                      <a:satMod val="170000"/>
                    </a:srgbClr>
                  </a:gs>
                  <a:gs pos="49000">
                    <a:srgbClr val="838D9B">
                      <a:tint val="88000"/>
                      <a:shade val="65000"/>
                      <a:satMod val="172000"/>
                    </a:srgbClr>
                  </a:gs>
                  <a:gs pos="50000">
                    <a:srgbClr val="838D9B">
                      <a:shade val="65000"/>
                      <a:satMod val="130000"/>
                    </a:srgbClr>
                  </a:gs>
                  <a:gs pos="92000">
                    <a:srgbClr val="838D9B">
                      <a:shade val="50000"/>
                      <a:satMod val="120000"/>
                    </a:srgbClr>
                  </a:gs>
                  <a:gs pos="100000">
                    <a:srgbClr val="838D9B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8278">
            <a:off x="5087185" y="854849"/>
            <a:ext cx="3694100" cy="2443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34115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1569667" y="35885"/>
            <a:ext cx="6373911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</a:rPr>
              <a:t>ПЕДАГОГИ - ПСИХОЛОГИ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3600" y="3615041"/>
            <a:ext cx="3116238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Демиденко Ирина </a:t>
            </a:r>
          </a:p>
          <a:p>
            <a:pPr algn="ctr"/>
            <a:r>
              <a:rPr lang="ru-RU" sz="28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Александровна</a:t>
            </a:r>
          </a:p>
          <a:p>
            <a:pPr algn="ctr"/>
            <a:r>
              <a:rPr lang="ru-RU" sz="28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8-11 классы</a:t>
            </a:r>
          </a:p>
          <a:p>
            <a:pPr algn="ctr"/>
            <a:r>
              <a:rPr lang="en-US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</a:t>
            </a:r>
            <a:r>
              <a:rPr lang="en-US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ra65.69@mail.ru</a:t>
            </a:r>
            <a:endParaRPr lang="ru-RU" sz="20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2800" b="1" dirty="0" smtClean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338756" y="4901762"/>
            <a:ext cx="27241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Телец Ангелина</a:t>
            </a:r>
          </a:p>
          <a:p>
            <a:pPr lvl="0" algn="ctr"/>
            <a:r>
              <a:rPr lang="ru-RU" sz="28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Сергеевна</a:t>
            </a:r>
          </a:p>
          <a:p>
            <a:pPr lvl="0" algn="ctr"/>
            <a:r>
              <a:rPr lang="ru-RU" sz="28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1-4 классы</a:t>
            </a:r>
            <a:endParaRPr lang="en-US" sz="2800" b="1" dirty="0" smtClean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0" algn="ctr"/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telets_lina@mail.ru</a:t>
            </a:r>
            <a:endParaRPr lang="ru-RU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4307538"/>
            <a:ext cx="345006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err="1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Раимова</a:t>
            </a:r>
            <a:r>
              <a:rPr lang="ru-RU" sz="28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Зухра</a:t>
            </a:r>
            <a:endParaRPr lang="ru-RU" sz="2800" b="1" dirty="0" smtClean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0" algn="ctr"/>
            <a:r>
              <a:rPr lang="ru-RU" sz="2800" b="1" dirty="0" err="1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Илалдиновна</a:t>
            </a:r>
            <a:endParaRPr lang="ru-RU" sz="2800" b="1" dirty="0" smtClean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0" algn="ctr"/>
            <a:r>
              <a:rPr lang="ru-RU" sz="28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5-7 классы</a:t>
            </a:r>
            <a:endParaRPr lang="en-US" sz="2800" b="1" dirty="0" smtClean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0" algn="ctr"/>
            <a:r>
              <a:rPr lang="en-US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zuhraraimova0@gmail.com</a:t>
            </a:r>
            <a:endParaRPr lang="ru-RU" sz="2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D:\ФОТО 2019\Новая папка (2)\20191129_084336-0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82325"/>
            <a:ext cx="2466963" cy="241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903" y="2388814"/>
            <a:ext cx="2103279" cy="243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907" y="1772816"/>
            <a:ext cx="2187433" cy="2397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632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d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1835697" y="260350"/>
            <a:ext cx="52565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prstClr val="black"/>
                </a:solidFill>
              </a:rPr>
              <a:t>СОЦИАЛЬНЫЕ ПЕДАГОГИ</a:t>
            </a:r>
          </a:p>
        </p:txBody>
      </p:sp>
      <p:pic>
        <p:nvPicPr>
          <p:cNvPr id="1027" name="Picture 3" descr="C:\Users\Демиденко\Desktop\конкурс\123\Фото06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83158"/>
            <a:ext cx="2664296" cy="355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dirty="0">
              <a:ln w="11430"/>
              <a:gradFill>
                <a:gsLst>
                  <a:gs pos="0">
                    <a:srgbClr val="D2610C">
                      <a:tint val="70000"/>
                      <a:satMod val="245000"/>
                    </a:srgbClr>
                  </a:gs>
                  <a:gs pos="75000">
                    <a:srgbClr val="D2610C">
                      <a:tint val="90000"/>
                      <a:shade val="60000"/>
                      <a:satMod val="240000"/>
                    </a:srgbClr>
                  </a:gs>
                  <a:gs pos="100000">
                    <a:srgbClr val="D2610C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5075311"/>
            <a:ext cx="403244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Лапта  </a:t>
            </a:r>
            <a:r>
              <a:rPr lang="ru-RU" sz="36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</a:t>
            </a:r>
            <a:r>
              <a:rPr lang="ru-RU" sz="36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атьяна</a:t>
            </a:r>
            <a:endParaRPr lang="ru-RU" sz="3600" b="1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36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Александровна</a:t>
            </a:r>
            <a:endParaRPr lang="en-US" sz="3600" b="1" dirty="0" smtClean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lapta.tatyana@yandex.ru</a:t>
            </a:r>
            <a:endParaRPr lang="ru-RU" sz="2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38121" y="5075311"/>
            <a:ext cx="4572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3600" b="1" dirty="0" err="1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Чеснокова</a:t>
            </a:r>
            <a:r>
              <a:rPr lang="ru-RU" sz="36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Елена</a:t>
            </a:r>
            <a:endParaRPr lang="ru-RU" sz="3600" b="1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0" algn="ctr"/>
            <a:r>
              <a:rPr lang="ru-RU" sz="36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Анатольевна</a:t>
            </a:r>
            <a:endParaRPr lang="en-US" sz="3600" b="1" dirty="0" smtClean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0" algn="ctr"/>
            <a:r>
              <a:rPr lang="en-US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tchesnokova.lena2016@yandex.ru</a:t>
            </a:r>
            <a:endParaRPr lang="ru-RU" sz="2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 descr="https://i.mycdn.me/i?r=AzEPZsRbOZEKgBhR0XGMT1RkO9bYq8mcJiZFyNBPEMyKqKaKTM5SRkZCeTgDn6uOy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1383158"/>
            <a:ext cx="3374780" cy="355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1147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AppData\Local\Temp\HamsterArc{16777048-1f68-4721-8bc1-7bc774688ae5}\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73" y="1132146"/>
            <a:ext cx="266319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3831633"/>
            <a:ext cx="316835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err="1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Кирияк</a:t>
            </a:r>
            <a:r>
              <a:rPr lang="ru-RU" sz="28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ru-RU" sz="2800" b="1" dirty="0" err="1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Есения</a:t>
            </a:r>
            <a:endParaRPr lang="ru-RU" sz="2800" b="1" dirty="0" smtClean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0" algn="ctr"/>
            <a:r>
              <a:rPr lang="ru-RU" sz="28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Валерьевна</a:t>
            </a:r>
            <a:endParaRPr lang="en-US" sz="2800" b="1" dirty="0" smtClean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0" algn="ctr"/>
            <a:r>
              <a:rPr lang="en-US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zlatova1984@inbox.ru</a:t>
            </a:r>
            <a:endParaRPr lang="ru-RU" sz="2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4563125"/>
            <a:ext cx="315009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err="1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Гиевская</a:t>
            </a:r>
            <a:r>
              <a:rPr lang="ru-RU" sz="28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Ирина </a:t>
            </a:r>
            <a:r>
              <a:rPr lang="ru-RU" sz="28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Владимировна</a:t>
            </a:r>
          </a:p>
          <a:p>
            <a:pPr lvl="0" algn="ctr"/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msisa111@gmail.com</a:t>
            </a:r>
            <a:endParaRPr lang="ru-RU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88640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УЧИТЕЛЯ ЛОГОПЕДЫ, ДЕФЕКТОЛОГ</a:t>
            </a:r>
            <a:endParaRPr lang="ru-RU" sz="3600" b="1" dirty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06256" y="5373216"/>
            <a:ext cx="363234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Защихина</a:t>
            </a:r>
            <a:r>
              <a:rPr lang="ru-RU" sz="28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Светлана</a:t>
            </a:r>
          </a:p>
          <a:p>
            <a:pPr lvl="0" algn="ctr"/>
            <a:r>
              <a:rPr lang="ru-RU" sz="28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Анатольевна</a:t>
            </a:r>
            <a:endParaRPr lang="en-US" sz="2800" b="1" dirty="0" smtClean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0" algn="ctr"/>
            <a:r>
              <a:rPr lang="en-US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zachihina911@mail.ru</a:t>
            </a:r>
            <a:endParaRPr lang="ru-RU" sz="2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472" y="2499485"/>
            <a:ext cx="152991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2" t="4417" r="6526" b="-9"/>
          <a:stretch/>
        </p:blipFill>
        <p:spPr bwMode="auto">
          <a:xfrm>
            <a:off x="3466531" y="1628800"/>
            <a:ext cx="2068732" cy="266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8923569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/>
          </a:bodyPr>
          <a:lstStyle/>
          <a:p>
            <a:pPr algn="ctr"/>
            <a:r>
              <a:rPr lang="ru-RU" sz="3200" b="1" u="sng" dirty="0"/>
              <a:t>Направления деятельности специалистов </a:t>
            </a:r>
            <a:r>
              <a:rPr lang="ru-RU" sz="3200" b="1" u="sng" dirty="0" smtClean="0"/>
              <a:t>ПСПС </a:t>
            </a:r>
            <a:r>
              <a:rPr lang="ru-RU" sz="3200" b="1" u="sng" dirty="0"/>
              <a:t>в условиях дистанционного графика работы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80929"/>
            <a:ext cx="8229600" cy="2664296"/>
          </a:xfrm>
        </p:spPr>
        <p:txBody>
          <a:bodyPr>
            <a:normAutofit fontScale="92500" lnSpcReduction="10000"/>
          </a:bodyPr>
          <a:lstStyle/>
          <a:p>
            <a:pPr marL="457200" lvl="0" indent="-457200">
              <a:buAutoNum type="arabicPeriod"/>
            </a:pPr>
            <a:r>
              <a:rPr lang="ru-RU" sz="3700" dirty="0"/>
              <a:t>Социально-педагогическое направление</a:t>
            </a:r>
          </a:p>
          <a:p>
            <a:pPr marL="457200" lvl="0" indent="-457200">
              <a:buAutoNum type="arabicPeriod"/>
            </a:pPr>
            <a:r>
              <a:rPr lang="ru-RU" sz="3700" dirty="0"/>
              <a:t>Психолого-педагогическое направление</a:t>
            </a:r>
          </a:p>
          <a:p>
            <a:pPr marL="457200" lvl="0" indent="-457200">
              <a:buAutoNum type="arabicPeriod"/>
            </a:pPr>
            <a:r>
              <a:rPr lang="ru-RU" sz="3700" dirty="0"/>
              <a:t>Коррекционно-развивающее направление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408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/>
          </a:bodyPr>
          <a:lstStyle/>
          <a:p>
            <a:pPr algn="ctr"/>
            <a:r>
              <a:rPr lang="ru-RU" sz="3500" b="1" i="1" u="sng" dirty="0"/>
              <a:t>Дистанционные формы сопровождения</a:t>
            </a:r>
            <a:br>
              <a:rPr lang="ru-RU" sz="3500" b="1" i="1" u="sng" dirty="0"/>
            </a:br>
            <a:r>
              <a:rPr lang="ru-RU" sz="3500" b="1" i="1" u="sng" dirty="0"/>
              <a:t> </a:t>
            </a:r>
            <a:r>
              <a:rPr lang="ru-RU" sz="3500" u="sng" dirty="0"/>
              <a:t> </a:t>
            </a:r>
            <a:r>
              <a:rPr lang="en-US" sz="3500" u="sng" dirty="0"/>
              <a:t>ON LINE</a:t>
            </a:r>
            <a:r>
              <a:rPr lang="ru-RU" sz="3500" u="sng" dirty="0"/>
              <a:t>  и </a:t>
            </a:r>
            <a:r>
              <a:rPr lang="en-US" sz="3500" u="sng" dirty="0"/>
              <a:t>OFF LINE </a:t>
            </a:r>
            <a:endParaRPr lang="ru-RU" sz="35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672409"/>
          </a:xfrm>
        </p:spPr>
        <p:txBody>
          <a:bodyPr>
            <a:normAutofit/>
          </a:bodyPr>
          <a:lstStyle/>
          <a:p>
            <a:pPr lvl="0" algn="ctr"/>
            <a:r>
              <a:rPr lang="ru-RU" sz="4400" b="0" dirty="0" err="1" smtClean="0"/>
              <a:t>Ватсап</a:t>
            </a:r>
            <a:r>
              <a:rPr lang="ru-RU" sz="4400" b="0" dirty="0" smtClean="0"/>
              <a:t>,</a:t>
            </a:r>
            <a:r>
              <a:rPr lang="en-US" sz="4400" b="0" dirty="0" smtClean="0"/>
              <a:t> </a:t>
            </a:r>
            <a:r>
              <a:rPr lang="en-US" sz="4400" b="0" dirty="0">
                <a:solidFill>
                  <a:srgbClr val="000000"/>
                </a:solidFill>
              </a:rPr>
              <a:t>Zoom</a:t>
            </a:r>
            <a:endParaRPr lang="ru-RU" sz="4400" b="0" dirty="0">
              <a:solidFill>
                <a:srgbClr val="000000"/>
              </a:solidFill>
            </a:endParaRPr>
          </a:p>
          <a:p>
            <a:pPr algn="ctr"/>
            <a:r>
              <a:rPr lang="ru-RU" sz="4400" b="0" dirty="0" smtClean="0"/>
              <a:t> </a:t>
            </a:r>
            <a:r>
              <a:rPr lang="ru-RU" sz="4400" b="0" dirty="0"/>
              <a:t>(аудио и видеосвязь</a:t>
            </a:r>
            <a:r>
              <a:rPr lang="ru-RU" sz="4400" b="0" dirty="0" smtClean="0"/>
              <a:t>);</a:t>
            </a:r>
            <a:endParaRPr lang="ru-RU" sz="4400" b="0" dirty="0"/>
          </a:p>
          <a:p>
            <a:pPr algn="ctr"/>
            <a:r>
              <a:rPr lang="ru-RU" sz="4400" b="0" dirty="0"/>
              <a:t>Электронная </a:t>
            </a:r>
            <a:r>
              <a:rPr lang="ru-RU" sz="4400" b="0" dirty="0" smtClean="0"/>
              <a:t>почта</a:t>
            </a:r>
            <a:r>
              <a:rPr lang="en-US" sz="4400" b="0" dirty="0"/>
              <a:t>.</a:t>
            </a:r>
            <a:endParaRPr lang="ru-RU" sz="4400" b="0" dirty="0"/>
          </a:p>
          <a:p>
            <a:pPr marL="0" indent="0">
              <a:buNone/>
            </a:pPr>
            <a:endParaRPr lang="ru-RU" sz="4400" b="0" dirty="0"/>
          </a:p>
        </p:txBody>
      </p:sp>
    </p:spTree>
    <p:extLst>
      <p:ext uri="{BB962C8B-B14F-4D97-AF65-F5344CB8AC3E}">
        <p14:creationId xmlns:p14="http://schemas.microsoft.com/office/powerpoint/2010/main" val="421351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3000" dirty="0" smtClean="0">
                <a:solidFill>
                  <a:srgbClr val="FF0000"/>
                </a:solidFill>
              </a:rPr>
              <a:t>Памятка родителям от учителей логопедов</a:t>
            </a:r>
            <a:endParaRPr lang="ru-RU" sz="3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856984" cy="568863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800" dirty="0" smtClean="0"/>
              <a:t>Уважаемые </a:t>
            </a:r>
            <a:r>
              <a:rPr lang="ru-RU" sz="2800" dirty="0"/>
              <a:t>родители!</a:t>
            </a:r>
          </a:p>
          <a:p>
            <a:pPr marL="0" indent="0" algn="just">
              <a:buNone/>
            </a:pPr>
            <a:r>
              <a:rPr lang="ru-RU" sz="2400" dirty="0"/>
              <a:t>С 13 апреля ученики </a:t>
            </a:r>
            <a:r>
              <a:rPr lang="ru-RU" sz="2400" dirty="0" smtClean="0"/>
              <a:t>МБОУ </a:t>
            </a:r>
            <a:r>
              <a:rPr lang="ru-RU" sz="2400" dirty="0"/>
              <a:t>СОШ </a:t>
            </a:r>
            <a:r>
              <a:rPr lang="ru-RU" sz="2400" dirty="0" smtClean="0"/>
              <a:t>№65, </a:t>
            </a:r>
            <a:r>
              <a:rPr lang="ru-RU" sz="2400" dirty="0"/>
              <a:t>посещающие </a:t>
            </a:r>
            <a:r>
              <a:rPr lang="ru-RU" sz="2400" dirty="0" smtClean="0"/>
              <a:t>коррекционные </a:t>
            </a:r>
            <a:r>
              <a:rPr lang="ru-RU" sz="2400" dirty="0"/>
              <a:t>занятия, получают задания в электронном формате, либо ссылкой на электронный ресурс</a:t>
            </a:r>
            <a:r>
              <a:rPr lang="ru-RU" sz="2400" dirty="0" smtClean="0"/>
              <a:t>.</a:t>
            </a:r>
            <a:r>
              <a:rPr lang="en-US" sz="2400" dirty="0" smtClean="0"/>
              <a:t> </a:t>
            </a:r>
            <a:r>
              <a:rPr lang="ru-RU" sz="2400" dirty="0" smtClean="0"/>
              <a:t>Задания будут </a:t>
            </a:r>
            <a:r>
              <a:rPr lang="ru-RU" sz="2400" dirty="0"/>
              <a:t>1 раз в неделю </a:t>
            </a:r>
            <a:r>
              <a:rPr lang="ru-RU" sz="2400" dirty="0" smtClean="0"/>
              <a:t>согласно расписанию. </a:t>
            </a:r>
            <a:r>
              <a:rPr lang="ru-RU" sz="2400" dirty="0"/>
              <a:t>Один файл, отосланный Вам, эквивалентен двум занятиям в школе.  Письменные задания выполняются в </a:t>
            </a:r>
            <a:r>
              <a:rPr lang="ru-RU" sz="2400" dirty="0" smtClean="0"/>
              <a:t>тетради, допустима </a:t>
            </a:r>
            <a:r>
              <a:rPr lang="ru-RU" sz="2400" dirty="0"/>
              <a:t>копия исходного документа, </a:t>
            </a:r>
            <a:r>
              <a:rPr lang="ru-RU" sz="2400" dirty="0" smtClean="0"/>
              <a:t>устные </a:t>
            </a:r>
            <a:r>
              <a:rPr lang="ru-RU" sz="2400" dirty="0"/>
              <a:t>задания снимаются на видео.  </a:t>
            </a:r>
            <a:endParaRPr lang="ru-RU" sz="2400" dirty="0" smtClean="0"/>
          </a:p>
          <a:p>
            <a:pPr marL="0" indent="0" algn="just">
              <a:buNone/>
            </a:pPr>
            <a:endParaRPr lang="ru-RU" sz="2400" dirty="0" smtClean="0"/>
          </a:p>
          <a:p>
            <a:pPr marL="0" indent="0" algn="just"/>
            <a:r>
              <a:rPr lang="ru-RU" sz="1900" b="0" dirty="0">
                <a:solidFill>
                  <a:srgbClr val="000000"/>
                </a:solidFill>
              </a:rPr>
              <a:t>Убедительная просьба, присылать фото/видео выполненных работ в одном письме </a:t>
            </a:r>
            <a:r>
              <a:rPr lang="ru-RU" sz="1900" b="0" dirty="0" smtClean="0">
                <a:solidFill>
                  <a:srgbClr val="000000"/>
                </a:solidFill>
              </a:rPr>
              <a:t>на </a:t>
            </a:r>
            <a:r>
              <a:rPr lang="ru-RU" sz="1900" b="0" dirty="0">
                <a:solidFill>
                  <a:srgbClr val="000000"/>
                </a:solidFill>
              </a:rPr>
              <a:t>электронный адрес </a:t>
            </a:r>
            <a:r>
              <a:rPr lang="ru-RU" sz="1900" b="0" dirty="0" smtClean="0">
                <a:solidFill>
                  <a:srgbClr val="000000"/>
                </a:solidFill>
              </a:rPr>
              <a:t>учителя логопеда. </a:t>
            </a:r>
            <a:r>
              <a:rPr lang="ru-RU" sz="1900" b="0" dirty="0">
                <a:solidFill>
                  <a:srgbClr val="000000"/>
                </a:solidFill>
              </a:rPr>
              <a:t>В письме напечатать Ф.И.О. родителя и ребенка, класс, телефон.  По итогам выполненных работ будет заполняться журнал посещаемости. По всем вопросам, можно обращаться на </a:t>
            </a:r>
            <a:r>
              <a:rPr lang="ru-RU" sz="1900" b="0" dirty="0" smtClean="0">
                <a:solidFill>
                  <a:srgbClr val="000000"/>
                </a:solidFill>
              </a:rPr>
              <a:t>эл. почту учителя логопеда.</a:t>
            </a:r>
          </a:p>
          <a:p>
            <a:pPr marL="0" lvl="0" indent="0"/>
            <a:r>
              <a:rPr lang="ru-RU" dirty="0" smtClean="0">
                <a:solidFill>
                  <a:srgbClr val="FF0000"/>
                </a:solidFill>
              </a:rPr>
              <a:t>Рекомендации </a:t>
            </a:r>
            <a:r>
              <a:rPr lang="ru-RU" dirty="0">
                <a:solidFill>
                  <a:srgbClr val="FF0000"/>
                </a:solidFill>
              </a:rPr>
              <a:t>родителям</a:t>
            </a:r>
          </a:p>
          <a:p>
            <a:pPr lvl="0" algn="just"/>
            <a:r>
              <a:rPr lang="ru-RU" sz="1900" b="0" dirty="0">
                <a:solidFill>
                  <a:srgbClr val="000000"/>
                </a:solidFill>
              </a:rPr>
              <a:t>Занятие должно быть не более 20 минут. </a:t>
            </a:r>
          </a:p>
          <a:p>
            <a:pPr lvl="0" algn="just"/>
            <a:r>
              <a:rPr lang="ru-RU" sz="1900" b="0" dirty="0">
                <a:solidFill>
                  <a:srgbClr val="000000"/>
                </a:solidFill>
              </a:rPr>
              <a:t>Может быть разбито на несколько частей с перерывами на </a:t>
            </a:r>
            <a:r>
              <a:rPr lang="ru-RU" sz="1900" b="0" dirty="0" err="1">
                <a:solidFill>
                  <a:srgbClr val="000000"/>
                </a:solidFill>
              </a:rPr>
              <a:t>физминутки</a:t>
            </a:r>
            <a:r>
              <a:rPr lang="ru-RU" sz="1900" b="0" dirty="0">
                <a:solidFill>
                  <a:srgbClr val="000000"/>
                </a:solidFill>
              </a:rPr>
              <a:t> </a:t>
            </a:r>
            <a:r>
              <a:rPr lang="ru-RU" sz="1900" b="0" dirty="0" smtClean="0">
                <a:solidFill>
                  <a:srgbClr val="000000"/>
                </a:solidFill>
              </a:rPr>
              <a:t>или</a:t>
            </a:r>
          </a:p>
          <a:p>
            <a:pPr lvl="0" algn="just"/>
            <a:r>
              <a:rPr lang="ru-RU" sz="1900" b="0" dirty="0" smtClean="0">
                <a:solidFill>
                  <a:srgbClr val="000000"/>
                </a:solidFill>
              </a:rPr>
              <a:t>подвижные </a:t>
            </a:r>
            <a:r>
              <a:rPr lang="ru-RU" sz="1900" b="0" dirty="0">
                <a:solidFill>
                  <a:srgbClr val="000000"/>
                </a:solidFill>
              </a:rPr>
              <a:t>игры. </a:t>
            </a:r>
          </a:p>
          <a:p>
            <a:pPr lvl="0" algn="just"/>
            <a:r>
              <a:rPr lang="ru-RU" sz="1900" b="0" dirty="0">
                <a:solidFill>
                  <a:srgbClr val="000000"/>
                </a:solidFill>
              </a:rPr>
              <a:t>Помещение должно быть проветрено, с хорошим освещением. </a:t>
            </a:r>
          </a:p>
          <a:p>
            <a:pPr lvl="0" algn="just"/>
            <a:r>
              <a:rPr lang="ru-RU" sz="1900" b="0" dirty="0">
                <a:solidFill>
                  <a:srgbClr val="000000"/>
                </a:solidFill>
              </a:rPr>
              <a:t>Не рекомендуется выполнять задания сразу же после основных уроков.</a:t>
            </a:r>
          </a:p>
          <a:p>
            <a:pPr marL="0" indent="0" algn="just"/>
            <a:endParaRPr lang="ru-RU" sz="1900" b="0" dirty="0"/>
          </a:p>
          <a:p>
            <a:pPr marL="0" indent="0">
              <a:buNone/>
            </a:pPr>
            <a:endParaRPr lang="ru-RU" sz="2600" b="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40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u="sng" dirty="0"/>
              <a:t>Формы работы в дистанционном режиме: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568952" cy="4968552"/>
          </a:xfrm>
        </p:spPr>
        <p:txBody>
          <a:bodyPr>
            <a:normAutofit fontScale="92500" lnSpcReduction="10000"/>
          </a:bodyPr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ru-RU" sz="3800" dirty="0" smtClean="0"/>
              <a:t>Психологическое консультирование педагогов</a:t>
            </a:r>
            <a:r>
              <a:rPr lang="ru-RU" sz="3800" dirty="0"/>
              <a:t>, </a:t>
            </a:r>
            <a:r>
              <a:rPr lang="ru-RU" sz="3800" dirty="0" smtClean="0"/>
              <a:t>учеников </a:t>
            </a:r>
            <a:r>
              <a:rPr lang="ru-RU" sz="3800" dirty="0"/>
              <a:t>и их родителей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ru-RU" sz="3800" dirty="0"/>
              <a:t>Психологическая диагностика учащихся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ru-RU" sz="3800" dirty="0"/>
              <a:t>Просвещение педагогов, детей и их родителей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ru-RU" sz="3800" dirty="0"/>
              <a:t>Развитие качеств личности и коррекция поведения обучающихся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ru-RU" sz="3800" dirty="0"/>
              <a:t>Совершенствование профессиональной компетентности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937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рек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ерспектива">
    <a:dk1>
      <a:sysClr val="windowText" lastClr="000000"/>
    </a:dk1>
    <a:lt1>
      <a:sysClr val="window" lastClr="FFFFFF"/>
    </a:lt1>
    <a:dk2>
      <a:srgbClr val="283138"/>
    </a:dk2>
    <a:lt2>
      <a:srgbClr val="FF8600"/>
    </a:lt2>
    <a:accent1>
      <a:srgbClr val="838D9B"/>
    </a:accent1>
    <a:accent2>
      <a:srgbClr val="D2610C"/>
    </a:accent2>
    <a:accent3>
      <a:srgbClr val="80716A"/>
    </a:accent3>
    <a:accent4>
      <a:srgbClr val="94147C"/>
    </a:accent4>
    <a:accent5>
      <a:srgbClr val="5D5AD2"/>
    </a:accent5>
    <a:accent6>
      <a:srgbClr val="6F6C7D"/>
    </a:accent6>
    <a:hlink>
      <a:srgbClr val="6187E3"/>
    </a:hlink>
    <a:folHlink>
      <a:srgbClr val="7B8EB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1913</TotalTime>
  <Words>383</Words>
  <Application>Microsoft Office PowerPoint</Application>
  <PresentationFormat>Экран (4:3)</PresentationFormat>
  <Paragraphs>83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Трек</vt:lpstr>
      <vt:lpstr>Углы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Направления деятельности специалистов ПСПС в условиях дистанционного графика работы</vt:lpstr>
      <vt:lpstr>Дистанционные формы сопровождения   ON LINE  и OFF LINE </vt:lpstr>
      <vt:lpstr>Памятка родителям от учителей логопедов</vt:lpstr>
      <vt:lpstr>Формы работы в дистанционном режиме:</vt:lpstr>
      <vt:lpstr>       Памятка родителям от педагогов-психологов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Классы казачьей направленности МАОУ СОШ № 93</dc:title>
  <dc:creator>93</dc:creator>
  <cp:lastModifiedBy>user</cp:lastModifiedBy>
  <cp:revision>69</cp:revision>
  <dcterms:created xsi:type="dcterms:W3CDTF">2020-01-17T12:21:08Z</dcterms:created>
  <dcterms:modified xsi:type="dcterms:W3CDTF">2020-04-24T10:09:08Z</dcterms:modified>
</cp:coreProperties>
</file>