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2" r:id="rId3"/>
    <p:sldId id="274" r:id="rId4"/>
    <p:sldId id="269" r:id="rId5"/>
    <p:sldId id="273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9C329-9998-430A-BD57-D472ABAC20CC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D14B-6798-4CFF-9292-AA32C8300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D14B-6798-4CFF-9292-AA32C8300C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7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D14B-6798-4CFF-9292-AA32C8300C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9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inobrkuba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7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-9" y="-1"/>
            <a:ext cx="1613655" cy="8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-3" y="849861"/>
            <a:ext cx="12172493" cy="2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26.09.2019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0344" y="142728"/>
            <a:ext cx="866456" cy="789374"/>
            <a:chOff x="102373" y="65315"/>
            <a:chExt cx="866456" cy="789374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3" y="116931"/>
              <a:ext cx="866456" cy="7377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11687" y="65315"/>
              <a:ext cx="449362" cy="540482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03712" y="836712"/>
            <a:ext cx="6720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данные 15"/>
          <p:cNvSpPr/>
          <p:nvPr userDrawn="1"/>
        </p:nvSpPr>
        <p:spPr>
          <a:xfrm>
            <a:off x="410232" y="32042"/>
            <a:ext cx="1392832" cy="1165081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7" name="Блок-схема: данные 16"/>
          <p:cNvSpPr/>
          <p:nvPr userDrawn="1"/>
        </p:nvSpPr>
        <p:spPr>
          <a:xfrm>
            <a:off x="-1355" y="32039"/>
            <a:ext cx="1108000" cy="7182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8" name="Блок-схема: данные 17"/>
          <p:cNvSpPr/>
          <p:nvPr userDrawn="1"/>
        </p:nvSpPr>
        <p:spPr>
          <a:xfrm>
            <a:off x="10157048" y="6539746"/>
            <a:ext cx="2034956" cy="31825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9" name="Блок-схема: данные 18"/>
          <p:cNvSpPr/>
          <p:nvPr userDrawn="1"/>
        </p:nvSpPr>
        <p:spPr>
          <a:xfrm>
            <a:off x="10045492" y="6453336"/>
            <a:ext cx="920526" cy="4046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0" name="Блок-схема: данные 19"/>
          <p:cNvSpPr/>
          <p:nvPr userDrawn="1"/>
        </p:nvSpPr>
        <p:spPr>
          <a:xfrm>
            <a:off x="1488470" y="32039"/>
            <a:ext cx="690808" cy="718264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2" name="Блок-схема: данные 21"/>
          <p:cNvSpPr/>
          <p:nvPr userDrawn="1"/>
        </p:nvSpPr>
        <p:spPr>
          <a:xfrm>
            <a:off x="9840418" y="19853"/>
            <a:ext cx="1679510" cy="816859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3" name="Блок-схема: данные 22"/>
          <p:cNvSpPr/>
          <p:nvPr userDrawn="1"/>
        </p:nvSpPr>
        <p:spPr>
          <a:xfrm>
            <a:off x="10357986" y="5429"/>
            <a:ext cx="1594667" cy="1004106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4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778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8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1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0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3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4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7708-B3AF-4B04-AF09-D49CE5B1AA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BF74-2988-40B4-A248-C03FDBF1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8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oektoria.online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let.worldskills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602377" y="1573871"/>
            <a:ext cx="9144000" cy="2387600"/>
          </a:xfrm>
          <a:prstGeom prst="rect">
            <a:avLst/>
          </a:prstGeom>
        </p:spPr>
        <p:txBody>
          <a:bodyPr vert="horz" lIns="35997" tIns="35997" rIns="35997" bIns="3599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Организация участия </a:t>
            </a:r>
            <a:r>
              <a:rPr lang="ru-RU" sz="4000" dirty="0" smtClean="0">
                <a:solidFill>
                  <a:srgbClr val="0070C0"/>
                </a:solidFill>
              </a:rPr>
              <a:t>обучающихся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8-11 классов во Всероссийских открытых уроках «</a:t>
            </a:r>
            <a:r>
              <a:rPr lang="ru-RU" sz="4000" dirty="0" err="1" smtClean="0">
                <a:solidFill>
                  <a:srgbClr val="0070C0"/>
                </a:solidFill>
              </a:rPr>
              <a:t>ПроеКТОри</a:t>
            </a:r>
            <a:r>
              <a:rPr lang="ru-RU" sz="4000" dirty="0" err="1">
                <a:solidFill>
                  <a:srgbClr val="0070C0"/>
                </a:solidFill>
              </a:rPr>
              <a:t>Я</a:t>
            </a:r>
            <a:r>
              <a:rPr lang="ru-RU" sz="4000" dirty="0" smtClean="0">
                <a:solidFill>
                  <a:srgbClr val="0070C0"/>
                </a:solidFill>
              </a:rPr>
              <a:t>»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 2019 году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6322424" y="5373188"/>
            <a:ext cx="5695405" cy="1277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Севрюкова Елена Викторовна,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заместитель начальника отдела общего образования министерства образования, науки и молодежной политики Краснодарского края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255" y="1690689"/>
            <a:ext cx="11646568" cy="423847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оперативное </a:t>
            </a:r>
            <a:r>
              <a:rPr lang="ru-RU" b="1" dirty="0">
                <a:solidFill>
                  <a:srgbClr val="0070C0"/>
                </a:solidFill>
              </a:rPr>
              <a:t>взаимодействие по вопросам организации и проведения мероприятий </a:t>
            </a:r>
            <a:r>
              <a:rPr lang="ru-RU" b="1" dirty="0" smtClean="0">
                <a:solidFill>
                  <a:srgbClr val="0070C0"/>
                </a:solidFill>
              </a:rPr>
              <a:t>с </a:t>
            </a:r>
            <a:r>
              <a:rPr lang="ru-RU" b="1" dirty="0">
                <a:solidFill>
                  <a:srgbClr val="0070C0"/>
                </a:solidFill>
              </a:rPr>
              <a:t>региональным координатором и представителем министерства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до 29 </a:t>
            </a:r>
            <a:r>
              <a:rPr lang="ru-RU" b="1" dirty="0">
                <a:solidFill>
                  <a:srgbClr val="FF0000"/>
                </a:solidFill>
              </a:rPr>
              <a:t>сентября 2019 года регистрация </a:t>
            </a:r>
            <a:r>
              <a:rPr lang="ru-RU" b="1" dirty="0" smtClean="0">
                <a:solidFill>
                  <a:srgbClr val="FF0000"/>
                </a:solidFill>
              </a:rPr>
              <a:t>участников </a:t>
            </a:r>
            <a:r>
              <a:rPr lang="ru-RU" b="1" dirty="0">
                <a:solidFill>
                  <a:srgbClr val="FF0000"/>
                </a:solidFill>
              </a:rPr>
              <a:t>на электронной платформе проекта</a:t>
            </a:r>
            <a:r>
              <a:rPr lang="ru-RU" b="1" dirty="0" smtClean="0">
                <a:solidFill>
                  <a:srgbClr val="FF0000"/>
                </a:solidFill>
              </a:rPr>
              <a:t>;</a:t>
            </a:r>
            <a:endParaRPr lang="ru-RU" b="1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</a:rPr>
              <a:t>до 30 сентября 2019 года организация участия школьников во всех этапах тестирования;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до 15 октября 2019 года организация и участие в практических мероприятиях ознакомительного формата;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до 15 декабря 2019 года организация участия школьников в практических мероприятиях вовлеченного и углубленного </a:t>
            </a:r>
            <a:r>
              <a:rPr lang="ru-RU" b="1" dirty="0" smtClean="0">
                <a:solidFill>
                  <a:srgbClr val="0070C0"/>
                </a:solidFill>
              </a:rPr>
              <a:t>форматов;</a:t>
            </a:r>
            <a:endParaRPr lang="ru-RU" b="1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</a:rPr>
              <a:t>содействие в получении школьниками индивидуальных </a:t>
            </a:r>
            <a:r>
              <a:rPr lang="ru-RU" b="1" dirty="0" smtClean="0">
                <a:solidFill>
                  <a:srgbClr val="0070C0"/>
                </a:solidFill>
              </a:rPr>
              <a:t>рекомендаций</a:t>
            </a:r>
            <a:endParaRPr lang="ru-RU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2"/>
          <a:srcRect b="76335"/>
          <a:stretch/>
        </p:blipFill>
        <p:spPr>
          <a:xfrm>
            <a:off x="0" y="0"/>
            <a:ext cx="12191999" cy="1680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2903" y="535967"/>
            <a:ext cx="6000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ЗАДАЧИ: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9533" y="5939098"/>
            <a:ext cx="6808728" cy="788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15 сентября – 15 октября – проведение в общеобразовательных организациях акции «Дни в профессии»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55467" y="1330276"/>
            <a:ext cx="10909663" cy="15968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участие обучающихся 8-11 классов во Всероссийских открытых уроках;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регистрация на портале «</a:t>
            </a:r>
            <a:r>
              <a:rPr lang="ru-RU" b="1" dirty="0" err="1" smtClean="0">
                <a:solidFill>
                  <a:srgbClr val="0070C0"/>
                </a:solidFill>
              </a:rPr>
              <a:t>ПроеКТОриЯ</a:t>
            </a:r>
            <a:r>
              <a:rPr lang="ru-RU" b="1" dirty="0" smtClean="0">
                <a:solidFill>
                  <a:srgbClr val="0070C0"/>
                </a:solidFill>
              </a:rPr>
              <a:t>» (</a:t>
            </a:r>
            <a:r>
              <a:rPr lang="ru-RU" b="1" dirty="0" smtClean="0">
                <a:solidFill>
                  <a:srgbClr val="0070C0"/>
                </a:solidFill>
                <a:hlinkClick r:id="rId2"/>
              </a:rPr>
              <a:t>https://proektoria.online/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143" t="7746" r="53857" b="80699"/>
          <a:stretch/>
        </p:blipFill>
        <p:spPr>
          <a:xfrm>
            <a:off x="4101738" y="60961"/>
            <a:ext cx="3326674" cy="6966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33258" y="2900996"/>
            <a:ext cx="1413164" cy="83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полугодие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46422" y="2899207"/>
            <a:ext cx="3692434" cy="2490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График открытых </a:t>
            </a:r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уроков</a:t>
            </a:r>
          </a:p>
          <a:p>
            <a:pPr lvl="0" algn="ctr"/>
            <a:endParaRPr lang="ru-RU" sz="2000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39750" lvl="0" algn="ctr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сентября 2019 г.</a:t>
            </a:r>
          </a:p>
          <a:p>
            <a:pPr marL="539750" lvl="0" algn="ctr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26 сентября 2019 г.</a:t>
            </a:r>
          </a:p>
          <a:p>
            <a:pPr marL="539750" lvl="0" algn="ctr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17 октября 2019 г.</a:t>
            </a:r>
          </a:p>
          <a:p>
            <a:pPr marL="539750" lvl="0" algn="ctr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21 ноября 2019 г. </a:t>
            </a:r>
          </a:p>
          <a:p>
            <a:pPr marL="539750" lvl="0" algn="ctr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19 декабря 2019 г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9750" lvl="0" algn="ctr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Начало в 13:00 часов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626" y="2900996"/>
            <a:ext cx="1413164" cy="83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полугодие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4114" y="2899207"/>
            <a:ext cx="3692434" cy="2388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8 открытых уроков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425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764 участников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 накопительным итогом)</a:t>
            </a:r>
          </a:p>
          <a:p>
            <a:pPr lvl="0" algn="ctr"/>
            <a:endParaRPr lang="ru-RU" sz="2000" b="1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000" b="1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000" dirty="0" smtClean="0">
              <a:solidFill>
                <a:srgbClr val="4472C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29193" y="5546611"/>
            <a:ext cx="10909663" cy="10109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rgbClr val="FF0000"/>
                </a:solidFill>
              </a:rPr>
              <a:t>5 сентября </a:t>
            </a:r>
            <a:r>
              <a:rPr lang="ru-RU" sz="2600" b="1" dirty="0" smtClean="0">
                <a:solidFill>
                  <a:srgbClr val="FF0000"/>
                </a:solidFill>
              </a:rPr>
              <a:t>и 26 сентября 2019 </a:t>
            </a:r>
            <a:r>
              <a:rPr lang="ru-RU" sz="2600" b="1" dirty="0">
                <a:solidFill>
                  <a:srgbClr val="FF0000"/>
                </a:solidFill>
              </a:rPr>
              <a:t>г</a:t>
            </a:r>
            <a:r>
              <a:rPr lang="ru-RU" sz="2600" b="1" dirty="0" smtClean="0">
                <a:solidFill>
                  <a:srgbClr val="FF0000"/>
                </a:solidFill>
              </a:rPr>
              <a:t>. прошли уроки по темам: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«</a:t>
            </a:r>
            <a:r>
              <a:rPr lang="ru-RU" sz="2600" b="1" dirty="0">
                <a:solidFill>
                  <a:srgbClr val="FF0000"/>
                </a:solidFill>
              </a:rPr>
              <a:t>Я помню</a:t>
            </a:r>
            <a:r>
              <a:rPr lang="ru-RU" sz="2600" b="1" dirty="0" smtClean="0">
                <a:solidFill>
                  <a:srgbClr val="FF0000"/>
                </a:solidFill>
              </a:rPr>
              <a:t>» и «Спасатели»</a:t>
            </a:r>
          </a:p>
        </p:txBody>
      </p:sp>
    </p:spTree>
    <p:extLst>
      <p:ext uri="{BB962C8B-B14F-4D97-AF65-F5344CB8AC3E}">
        <p14:creationId xmlns:p14="http://schemas.microsoft.com/office/powerpoint/2010/main" val="32357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85" t="4698" r="4072" b="5778"/>
          <a:stretch/>
        </p:blipFill>
        <p:spPr>
          <a:xfrm>
            <a:off x="110239" y="960304"/>
            <a:ext cx="6662056" cy="3544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15" t="8254" r="1429" b="4382"/>
          <a:stretch/>
        </p:blipFill>
        <p:spPr>
          <a:xfrm>
            <a:off x="6532948" y="3769604"/>
            <a:ext cx="5419705" cy="27356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5280" y="2502049"/>
            <a:ext cx="1715588" cy="230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5280" y="2862700"/>
            <a:ext cx="1715588" cy="230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4143" t="7746" r="53857" b="80699"/>
          <a:stretch/>
        </p:blipFill>
        <p:spPr>
          <a:xfrm>
            <a:off x="5091244" y="126458"/>
            <a:ext cx="2969622" cy="710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0214" t="889" r="29643" b="8190"/>
          <a:stretch/>
        </p:blipFill>
        <p:spPr>
          <a:xfrm>
            <a:off x="6910951" y="1212278"/>
            <a:ext cx="2024724" cy="2579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183326" y="1500117"/>
            <a:ext cx="2769327" cy="894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исьмо МОН и МП КК </a:t>
            </a:r>
          </a:p>
          <a:p>
            <a:pPr lvl="0" algn="ctr"/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 06.09.2019 № 47-01-13-18761/19</a:t>
            </a:r>
          </a:p>
        </p:txBody>
      </p:sp>
    </p:spTree>
    <p:extLst>
      <p:ext uri="{BB962C8B-B14F-4D97-AF65-F5344CB8AC3E}">
        <p14:creationId xmlns:p14="http://schemas.microsoft.com/office/powerpoint/2010/main" val="5694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t="13403" b="5323"/>
          <a:stretch/>
        </p:blipFill>
        <p:spPr bwMode="auto">
          <a:xfrm>
            <a:off x="130038" y="3240016"/>
            <a:ext cx="5460865" cy="304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5389" y="4914060"/>
            <a:ext cx="11653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358" t="7238" r="2000" b="11111"/>
          <a:stretch/>
        </p:blipFill>
        <p:spPr>
          <a:xfrm>
            <a:off x="115389" y="143098"/>
            <a:ext cx="6049341" cy="287489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999357" y="365125"/>
            <a:ext cx="116537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13899" y="3333643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завершения открытого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личном кабинете школы на платформе 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ПроеКТОриЯ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внести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об активности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 «Отчетность»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смогли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посмотреть открытый урок в режиме онлайн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7 дней посмотреть или скачать урок в личном кабинете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данные 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учеников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посмотревших эфир,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«Отчетность»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52" y="2868527"/>
            <a:ext cx="614576" cy="6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786" t="9269" r="2143" b="10857"/>
          <a:stretch/>
        </p:blipFill>
        <p:spPr>
          <a:xfrm>
            <a:off x="6276228" y="552235"/>
            <a:ext cx="5495109" cy="254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84173" y="1102192"/>
            <a:ext cx="10840683" cy="924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организовать участие общеобразовательных организаций </a:t>
            </a:r>
            <a:r>
              <a:rPr lang="ru-RU" sz="2400" b="1" dirty="0" smtClean="0">
                <a:solidFill>
                  <a:srgbClr val="FF0000"/>
                </a:solidFill>
              </a:rPr>
              <a:t>и обучающихся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8-11 классов в </a:t>
            </a:r>
            <a:r>
              <a:rPr lang="ru-RU" sz="2400" b="1" dirty="0">
                <a:solidFill>
                  <a:srgbClr val="FF0000"/>
                </a:solidFill>
              </a:rPr>
              <a:t>проведении открытых уроков;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4173" y="2237399"/>
            <a:ext cx="10840683" cy="924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своевременно вносить данные по </a:t>
            </a:r>
            <a:r>
              <a:rPr lang="ru-RU" sz="2400" b="1" dirty="0">
                <a:solidFill>
                  <a:srgbClr val="FF0000"/>
                </a:solidFill>
              </a:rPr>
              <a:t>итогам участия обучающихся в открытых </a:t>
            </a:r>
            <a:r>
              <a:rPr lang="ru-RU" sz="2400" b="1" dirty="0" smtClean="0">
                <a:solidFill>
                  <a:srgbClr val="FF0000"/>
                </a:solidFill>
              </a:rPr>
              <a:t>уроках;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173" y="3372606"/>
            <a:ext cx="10840683" cy="9247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smtClean="0">
                <a:solidFill>
                  <a:srgbClr val="FF0000"/>
                </a:solidFill>
              </a:rPr>
              <a:t>организовать системную работу </a:t>
            </a:r>
            <a:r>
              <a:rPr lang="ru-RU" sz="2400" b="1" dirty="0" smtClean="0">
                <a:solidFill>
                  <a:srgbClr val="FF0000"/>
                </a:solidFill>
              </a:rPr>
              <a:t>по профессиональной навигации обучающихся посредством участия во всероссийских открытых уроках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9" y="1257298"/>
            <a:ext cx="614576" cy="6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9" y="2392505"/>
            <a:ext cx="614576" cy="6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9" y="3527712"/>
            <a:ext cx="614576" cy="6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0754" y="2052842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 проекта ранней профориентации обучающихся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6 – 11 классов «Билет в будущее»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 2019 году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2"/>
          <a:srcRect b="76335"/>
          <a:stretch/>
        </p:blipFill>
        <p:spPr>
          <a:xfrm>
            <a:off x="1" y="0"/>
            <a:ext cx="12191999" cy="16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8265" y="2596307"/>
            <a:ext cx="2954239" cy="698368"/>
          </a:xfrm>
          <a:prstGeom prst="roundRect">
            <a:avLst>
              <a:gd name="adj" fmla="val 2257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5" tIns="45707" rIns="91415" bIns="45707" rtlCol="0" anchor="ctr"/>
          <a:lstStyle/>
          <a:p>
            <a:pPr marL="540000" algn="ctr"/>
            <a:r>
              <a:rPr lang="ru-RU" b="1" dirty="0" smtClean="0">
                <a:solidFill>
                  <a:srgbClr val="0070C0"/>
                </a:solidFill>
              </a:rPr>
              <a:t>23 824 обучающихся </a:t>
            </a:r>
          </a:p>
          <a:p>
            <a:pPr marL="540000" algn="ctr"/>
            <a:r>
              <a:rPr lang="ru-RU" b="1" dirty="0" smtClean="0">
                <a:solidFill>
                  <a:srgbClr val="0070C0"/>
                </a:solidFill>
              </a:rPr>
              <a:t>6 – 11-х классов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265" y="1820581"/>
            <a:ext cx="2954239" cy="57024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40000" algn="ctr"/>
            <a:r>
              <a:rPr lang="ru-RU" b="1" dirty="0" smtClean="0">
                <a:solidFill>
                  <a:srgbClr val="0070C0"/>
                </a:solidFill>
              </a:rPr>
              <a:t>44 671 обучающийся </a:t>
            </a:r>
          </a:p>
          <a:p>
            <a:pPr marL="540000" algn="ctr"/>
            <a:r>
              <a:rPr lang="ru-RU" b="1" dirty="0" smtClean="0">
                <a:solidFill>
                  <a:srgbClr val="0070C0"/>
                </a:solidFill>
              </a:rPr>
              <a:t>6 – 11-х классов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8265" y="3796104"/>
            <a:ext cx="4904439" cy="61133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5" tIns="45707" rIns="91415" bIns="45707" rtlCol="0" anchor="ctr"/>
          <a:lstStyle/>
          <a:p>
            <a:pPr marL="540000"/>
            <a:r>
              <a:rPr lang="ru-RU" b="1" dirty="0" smtClean="0">
                <a:solidFill>
                  <a:srgbClr val="7030A0"/>
                </a:solidFill>
              </a:rPr>
              <a:t>11 912 обучающихся 6 – 11-х классов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35529" y="3792209"/>
            <a:ext cx="840525" cy="58936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www.letslearnoutside.com/blog/wp-content/uploads/2014/10/children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b="12869"/>
          <a:stretch/>
        </p:blipFill>
        <p:spPr bwMode="auto">
          <a:xfrm>
            <a:off x="2912859" y="4588782"/>
            <a:ext cx="1251748" cy="9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02760" y="4547547"/>
            <a:ext cx="5172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6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тыс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 школьников (2%), примут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участие в практических мероприятиях формата вовлеченного выбора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704" y="4456275"/>
            <a:ext cx="7704007" cy="1319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Slide"/>
          <p:cNvPicPr>
            <a:picLocks noChangeAspect="1"/>
          </p:cNvPicPr>
          <p:nvPr/>
        </p:nvPicPr>
        <p:blipFill rotWithShape="1">
          <a:blip r:embed="rId4"/>
          <a:srcRect b="76335"/>
          <a:stretch/>
        </p:blipFill>
        <p:spPr>
          <a:xfrm>
            <a:off x="0" y="0"/>
            <a:ext cx="12191999" cy="16807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42903" y="535967"/>
            <a:ext cx="6000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Показатели 2019 года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5038" y="1851197"/>
            <a:ext cx="4971771" cy="57024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40000" algn="ctr"/>
            <a:r>
              <a:rPr lang="ru-RU" b="1" dirty="0" smtClean="0">
                <a:solidFill>
                  <a:srgbClr val="0070C0"/>
                </a:solidFill>
              </a:rPr>
              <a:t>зарегистрирован на </a:t>
            </a:r>
            <a:r>
              <a:rPr lang="ru-RU" b="1" dirty="0">
                <a:solidFill>
                  <a:srgbClr val="0070C0"/>
                </a:solidFill>
              </a:rPr>
              <a:t>электронном ресурсе </a:t>
            </a:r>
            <a:r>
              <a:rPr lang="ru-RU" b="1" dirty="0" smtClean="0">
                <a:solidFill>
                  <a:srgbClr val="0070C0"/>
                </a:solidFill>
              </a:rPr>
              <a:t>проекта </a:t>
            </a:r>
            <a:r>
              <a:rPr lang="ru-RU" b="1" dirty="0">
                <a:solidFill>
                  <a:srgbClr val="0070C0"/>
                </a:solidFill>
              </a:rPr>
              <a:t>"Билет в будущее"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5038" y="2660344"/>
            <a:ext cx="4971771" cy="57024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40000" algn="ctr"/>
            <a:r>
              <a:rPr lang="ru-RU" b="1" dirty="0" smtClean="0">
                <a:solidFill>
                  <a:srgbClr val="0070C0"/>
                </a:solidFill>
              </a:rPr>
              <a:t>пройдут 3 этапа тестирования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80881" y="3627075"/>
            <a:ext cx="4971771" cy="76760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5" tIns="45707" rIns="91415" bIns="45707" rtlCol="0" anchor="ctr"/>
          <a:lstStyle/>
          <a:p>
            <a:pPr marL="540000" algn="ctr"/>
            <a:r>
              <a:rPr lang="ru-RU" b="1" dirty="0" smtClean="0">
                <a:solidFill>
                  <a:srgbClr val="7030A0"/>
                </a:solidFill>
              </a:rPr>
              <a:t>примут участие в практических мероприятиях ознакомительного формата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1795" y="5807557"/>
            <a:ext cx="5088909" cy="71514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5" tIns="45707" rIns="91415" bIns="45707" rtlCol="0" anchor="ctr"/>
          <a:lstStyle/>
          <a:p>
            <a:pPr marL="540000"/>
            <a:r>
              <a:rPr lang="ru-RU" b="1" dirty="0" smtClean="0">
                <a:solidFill>
                  <a:srgbClr val="7030A0"/>
                </a:solidFill>
              </a:rPr>
              <a:t>297 обучающихся 6 – 11-х классов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35530" y="5818541"/>
            <a:ext cx="840525" cy="58936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80881" y="5755093"/>
            <a:ext cx="4971771" cy="76760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5" tIns="45707" rIns="91415" bIns="45707" rtlCol="0" anchor="ctr"/>
          <a:lstStyle/>
          <a:p>
            <a:pPr marL="540000" algn="ctr"/>
            <a:r>
              <a:rPr lang="ru-RU" b="1" dirty="0" smtClean="0">
                <a:solidFill>
                  <a:srgbClr val="7030A0"/>
                </a:solidFill>
              </a:rPr>
              <a:t>примут участие в практических мероприятиях углубленного формата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369343" y="1742575"/>
            <a:ext cx="3700736" cy="63748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Прошли регистраци</a:t>
            </a:r>
            <a:r>
              <a:rPr lang="ru-RU" b="1" dirty="0">
                <a:solidFill>
                  <a:srgbClr val="FF0000"/>
                </a:solidFill>
              </a:rPr>
              <a:t>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45 233 школьника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69343" y="2417798"/>
            <a:ext cx="3700736" cy="57024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Количество </a:t>
            </a:r>
            <a:r>
              <a:rPr lang="ru-RU" sz="1600" b="1" smtClean="0">
                <a:solidFill>
                  <a:srgbClr val="FF0000"/>
                </a:solidFill>
              </a:rPr>
              <a:t>прикрепленных согласий – 35 950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69343" y="3025781"/>
            <a:ext cx="3700736" cy="57024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Прошли три этапа – </a:t>
            </a:r>
            <a:r>
              <a:rPr lang="ru-RU" sz="1600" b="1" dirty="0" smtClean="0">
                <a:solidFill>
                  <a:srgbClr val="FF0000"/>
                </a:solidFill>
              </a:rPr>
              <a:t>8 409 человек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Slide"/>
          <p:cNvPicPr>
            <a:picLocks noChangeAspect="1"/>
          </p:cNvPicPr>
          <p:nvPr/>
        </p:nvPicPr>
        <p:blipFill rotWithShape="1">
          <a:blip r:embed="rId2"/>
          <a:srcRect b="76335"/>
          <a:stretch/>
        </p:blipFill>
        <p:spPr>
          <a:xfrm>
            <a:off x="1" y="0"/>
            <a:ext cx="12191999" cy="1680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903" y="535967"/>
            <a:ext cx="6461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Регистрация на Платформе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213" y="1726172"/>
            <a:ext cx="5982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Платформа – электронный ресурс проекта «Билет в будущее», в сети «Интернет» по адресу: </a:t>
            </a:r>
            <a:r>
              <a:rPr lang="en-US" sz="2000" dirty="0">
                <a:hlinkClick r:id="rId3"/>
              </a:rPr>
              <a:t>https://bilet.worldskills.ru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, обеспечивающий хранение и обновление портфолио участников Проекта, прохождение тестирования, запись на практические мероприятия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213" y="3959233"/>
            <a:ext cx="5982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Условия участия: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обучение в 6 – 11 классах общеобразовательной организации;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роживание на территории Краснодарского края;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НАЛИЧИЕ ГРАЖДАНСТВА РФ;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наличие согласий родителей на обработку персональных данных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776951"/>
            <a:ext cx="59827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Сроки регистрации</a:t>
            </a:r>
            <a:r>
              <a:rPr lang="ru-RU" sz="2000" b="1" dirty="0" smtClean="0">
                <a:solidFill>
                  <a:srgbClr val="0070C0"/>
                </a:solidFill>
              </a:rPr>
              <a:t>: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27 августа – 10 сентября – регистрация школ на Платформе;</a:t>
            </a:r>
          </a:p>
          <a:p>
            <a:pPr algn="r"/>
            <a:r>
              <a:rPr lang="ru-RU" sz="2000" b="1" u="sng" dirty="0" smtClean="0">
                <a:solidFill>
                  <a:srgbClr val="00B050"/>
                </a:solidFill>
              </a:rPr>
              <a:t>2 сентября – </a:t>
            </a:r>
            <a:r>
              <a:rPr lang="ru-RU" sz="2000" b="1" u="sng" dirty="0" smtClean="0">
                <a:solidFill>
                  <a:srgbClr val="FF0000"/>
                </a:solidFill>
              </a:rPr>
              <a:t>29 сентября </a:t>
            </a:r>
            <a:r>
              <a:rPr lang="ru-RU" sz="2000" b="1" dirty="0" smtClean="0">
                <a:solidFill>
                  <a:srgbClr val="0070C0"/>
                </a:solidFill>
              </a:rPr>
              <a:t>– регистрация участников на Платформе;</a:t>
            </a:r>
          </a:p>
          <a:p>
            <a:pPr algn="r"/>
            <a:r>
              <a:rPr lang="ru-RU" sz="2000" b="1" u="sng" dirty="0" smtClean="0">
                <a:solidFill>
                  <a:srgbClr val="00B050"/>
                </a:solidFill>
              </a:rPr>
              <a:t>2 сентября – </a:t>
            </a:r>
            <a:r>
              <a:rPr lang="ru-RU" sz="2000" b="1" u="sng" dirty="0" smtClean="0">
                <a:solidFill>
                  <a:srgbClr val="FF0000"/>
                </a:solidFill>
              </a:rPr>
              <a:t>30 сентября </a:t>
            </a:r>
            <a:r>
              <a:rPr lang="ru-RU" sz="2000" b="1" dirty="0" smtClean="0">
                <a:solidFill>
                  <a:srgbClr val="0070C0"/>
                </a:solidFill>
              </a:rPr>
              <a:t>– </a:t>
            </a:r>
            <a:r>
              <a:rPr lang="ru-RU" sz="2000" b="1" dirty="0" err="1" smtClean="0">
                <a:solidFill>
                  <a:srgbClr val="0070C0"/>
                </a:solidFill>
              </a:rPr>
              <a:t>профориентационное</a:t>
            </a:r>
            <a:r>
              <a:rPr lang="ru-RU" sz="2000" b="1" dirty="0" smtClean="0">
                <a:solidFill>
                  <a:srgbClr val="0070C0"/>
                </a:solidFill>
              </a:rPr>
              <a:t> тестирование;</a:t>
            </a:r>
          </a:p>
          <a:p>
            <a:pPr algn="r"/>
            <a:r>
              <a:rPr lang="ru-RU" sz="2000" b="1" u="sng" dirty="0" smtClean="0">
                <a:solidFill>
                  <a:srgbClr val="00B050"/>
                </a:solidFill>
              </a:rPr>
              <a:t>15 сентября – 15 октября </a:t>
            </a:r>
            <a:r>
              <a:rPr lang="ru-RU" sz="2000" b="1" dirty="0" smtClean="0">
                <a:solidFill>
                  <a:srgbClr val="0070C0"/>
                </a:solidFill>
              </a:rPr>
              <a:t>– проведение практических мероприятий ознакомительного формата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7646" y="5418724"/>
            <a:ext cx="5921141" cy="10950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15 сентября – 15 октября – проведение в общеобразовательных организациях акции «Дни в профессии»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Slide"/>
          <p:cNvPicPr>
            <a:picLocks noChangeAspect="1"/>
          </p:cNvPicPr>
          <p:nvPr/>
        </p:nvPicPr>
        <p:blipFill rotWithShape="1">
          <a:blip r:embed="rId2"/>
          <a:srcRect b="76335"/>
          <a:stretch/>
        </p:blipFill>
        <p:spPr>
          <a:xfrm>
            <a:off x="1" y="0"/>
            <a:ext cx="12191999" cy="1680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5" y="1680754"/>
            <a:ext cx="721059" cy="8046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2903" y="535967"/>
            <a:ext cx="6000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Педагог-навигатор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1488" y="1776951"/>
            <a:ext cx="110200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регистрирует обучающихся на электронном ресурсе Проекта, выдает им логины и пароли, сформированные системой;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контролирует прохождение школьниками трех этапов тестирования;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 формирует группы для участия в практических мероприятиях ознакомительного формата, регистрирует на электронном ресурсе Проекта;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организует участие обучающихся в мероприятии, отмечает явку детей на электронном ресурсе Проекта;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контролирует запись детей на профессиональные практикумы (практические мероприятия) формата вовлеченного выбора;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контролирует прохождение детьми профессиональных практикумов (практических мероприятий) формата вовлеченного выбора и профессиональных практикумов (практических мероприятий) формата углубленного выбора</a:t>
            </a:r>
          </a:p>
        </p:txBody>
      </p:sp>
    </p:spTree>
    <p:extLst>
      <p:ext uri="{BB962C8B-B14F-4D97-AF65-F5344CB8AC3E}">
        <p14:creationId xmlns:p14="http://schemas.microsoft.com/office/powerpoint/2010/main" val="32260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627</Words>
  <Application>Microsoft Office PowerPoint</Application>
  <PresentationFormat>Широкоэкранный</PresentationFormat>
  <Paragraphs>80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Реализация проекта ранней профориентации обучающихся  6 – 11 классов «Билет в будущее»  в 2019 году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ранней профориентации обучающихся  6 – 11 классов «Билет в будущее»  в 2019 году</dc:title>
  <dc:creator>Севрюкова Елена Викторовна</dc:creator>
  <cp:lastModifiedBy>Севрюкова Елена Викторовна</cp:lastModifiedBy>
  <cp:revision>74</cp:revision>
  <dcterms:created xsi:type="dcterms:W3CDTF">2019-08-11T08:22:18Z</dcterms:created>
  <dcterms:modified xsi:type="dcterms:W3CDTF">2019-09-26T12:31:18Z</dcterms:modified>
</cp:coreProperties>
</file>