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6"/>
  </p:notesMasterIdLst>
  <p:handoutMasterIdLst>
    <p:handoutMasterId r:id="rId17"/>
  </p:handoutMasterIdLst>
  <p:sldIdLst>
    <p:sldId id="392" r:id="rId2"/>
    <p:sldId id="400" r:id="rId3"/>
    <p:sldId id="527" r:id="rId4"/>
    <p:sldId id="404" r:id="rId5"/>
    <p:sldId id="512" r:id="rId6"/>
    <p:sldId id="514" r:id="rId7"/>
    <p:sldId id="564" r:id="rId8"/>
    <p:sldId id="544" r:id="rId9"/>
    <p:sldId id="559" r:id="rId10"/>
    <p:sldId id="562" r:id="rId11"/>
    <p:sldId id="565" r:id="rId12"/>
    <p:sldId id="466" r:id="rId13"/>
    <p:sldId id="563" r:id="rId14"/>
    <p:sldId id="468" r:id="rId15"/>
  </p:sldIdLst>
  <p:sldSz cx="9144000" cy="6858000" type="screen4x3"/>
  <p:notesSz cx="6756400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F3D2"/>
    <a:srgbClr val="C4004F"/>
    <a:srgbClr val="104C21"/>
    <a:srgbClr val="B8004A"/>
    <a:srgbClr val="20A045"/>
    <a:srgbClr val="FF7DB2"/>
    <a:srgbClr val="873AC0"/>
    <a:srgbClr val="9933FF"/>
    <a:srgbClr val="FFABCD"/>
    <a:srgbClr val="FFE5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50" autoAdjust="0"/>
    <p:restoredTop sz="93896" autoAdjust="0"/>
  </p:normalViewPr>
  <p:slideViewPr>
    <p:cSldViewPr>
      <p:cViewPr varScale="1">
        <p:scale>
          <a:sx n="73" d="100"/>
          <a:sy n="73" d="100"/>
        </p:scale>
        <p:origin x="-3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064" y="2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794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064" y="9372794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851706-7F5D-421B-9DAC-EA4C9CE432E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064" y="2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40" y="4687255"/>
            <a:ext cx="5405120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794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064" y="9372794"/>
            <a:ext cx="292777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F57132-C24B-40CE-BB8F-F6F63E03F23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7132-C24B-40CE-BB8F-F6F63E03F23E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38D6-BE3B-4F29-A82C-42C75AE8855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0A84-0213-43CE-9172-7E12C4C1BD3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5824F-20EF-416E-8D50-B23FE5036EF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3CFE6-726A-4B6A-84F9-3918726CA6A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C8EE-06E1-4EF4-8059-6B4EC92BD84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6AF3B-5534-406C-879F-0B34C9CEE8B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04157-C70B-48A1-87DF-84C06ED524B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13308-6377-4D1B-858F-0BD3A02E18D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9AED-BDF9-4141-B285-FF45286EA7F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3959D-D8FA-41F7-A345-B30DCC2C7B3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0A54-B3D5-462B-84F4-A05FF89267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0DA11-EBE4-4BFF-82F9-FFA80861487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D493A4AF-6ACC-4AD1-9CB6-1A8740E61F1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7" r:id="rId12"/>
  </p:sldLayoutIdLst>
  <p:transition spd="med">
    <p:pull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404664"/>
            <a:ext cx="6532209" cy="612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400" b="1" cap="all" dirty="0" smtClean="0">
                <a:solidFill>
                  <a:srgbClr val="104C21"/>
                </a:solidFill>
                <a:latin typeface="Georgia" pitchFamily="18" charset="0"/>
                <a:cs typeface="Arial" charset="0"/>
              </a:rPr>
              <a:t>Краснодар, 21 </a:t>
            </a:r>
            <a:r>
              <a:rPr lang="ru-RU" altLang="ru-RU" sz="2400" b="1" cap="all" dirty="0">
                <a:solidFill>
                  <a:srgbClr val="104C21"/>
                </a:solidFill>
                <a:latin typeface="Georgia" pitchFamily="18" charset="0"/>
                <a:cs typeface="Arial" charset="0"/>
              </a:rPr>
              <a:t>ноября </a:t>
            </a:r>
            <a:r>
              <a:rPr lang="ru-RU" altLang="ru-RU" sz="2400" b="1" cap="all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2019</a:t>
            </a:r>
            <a:r>
              <a:rPr lang="ru-RU" altLang="ru-RU" sz="2400" b="1" cap="all" dirty="0">
                <a:solidFill>
                  <a:srgbClr val="104C21"/>
                </a:solidFill>
                <a:latin typeface="Georgia" pitchFamily="18" charset="0"/>
                <a:cs typeface="Arial" charset="0"/>
              </a:rPr>
              <a:t> г.</a:t>
            </a: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050097"/>
          </a:xfrm>
          <a:solidFill>
            <a:srgbClr val="20A045"/>
          </a:solidFill>
        </p:spPr>
        <p:txBody>
          <a:bodyPr/>
          <a:lstStyle/>
          <a:p>
            <a:pPr marL="174625" indent="180975" algn="ctr" eaLnBrk="1" hangingPunct="1"/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Готовимся к итоговому сочинению 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изложению)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 в 2019-2020 учебном году: </a:t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советы родителям 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А.В.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Чеснокова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, заместитель директора по УМР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Армавирского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 филиала, доцент кафедры филологического образования ГБОУ ИРО КК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endParaRPr lang="ru-RU" alt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536" y="4572008"/>
            <a:ext cx="849694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246849"/>
            <a:ext cx="9144000" cy="161115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  <a:alpha val="0"/>
                </a:schemeClr>
              </a:gs>
              <a:gs pos="59000">
                <a:srgbClr val="8FE9A9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ГБОУ «Институт развития образования» Краснодарского края</a:t>
            </a:r>
          </a:p>
          <a:p>
            <a:pPr algn="ctr"/>
            <a:r>
              <a:rPr lang="en-US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www.iro23.ru</a:t>
            </a:r>
            <a:endParaRPr lang="ru-RU" altLang="ru-RU" b="1" dirty="0">
              <a:solidFill>
                <a:srgbClr val="0F49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e-mail: post@iro23.ru               </a:t>
            </a:r>
            <a:endParaRPr lang="ru-RU" altLang="ru-RU" b="1" dirty="0">
              <a:solidFill>
                <a:srgbClr val="0F49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тел.: +7 (861) 232-85-78</a:t>
            </a:r>
            <a:endParaRPr lang="en-US" altLang="ru-RU" b="1" dirty="0">
              <a:solidFill>
                <a:srgbClr val="0F49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69822" y="297478"/>
            <a:ext cx="68859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77800" defTabSz="685800" eaLnBrk="1" hangingPunct="1">
              <a:lnSpc>
                <a:spcPct val="90000"/>
              </a:lnSpc>
            </a:pPr>
            <a:r>
              <a:rPr lang="ru-RU" altLang="ru-RU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Основные </a:t>
            </a: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направления   подготовки </a:t>
            </a:r>
            <a:endParaRPr lang="ru-RU" altLang="ru-RU" b="1" cap="all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177800" defTabSz="685800" eaLnBrk="1" hangingPunct="1">
              <a:lnSpc>
                <a:spcPct val="90000"/>
              </a:lnSpc>
            </a:pPr>
            <a:r>
              <a:rPr lang="ru-RU" altLang="ru-RU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 </a:t>
            </a: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итоговому   сочинению</a:t>
            </a: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.</a:t>
            </a:r>
          </a:p>
          <a:p>
            <a:pPr marL="177800" defTabSz="685800" eaLnBrk="1" hangingPunct="1">
              <a:lnSpc>
                <a:spcPct val="90000"/>
              </a:lnSpc>
            </a:pPr>
            <a:r>
              <a:rPr lang="ru-RU" altLang="ru-RU" b="1" u="sng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Что </a:t>
            </a:r>
            <a:r>
              <a:rPr lang="ru-RU" altLang="ru-RU" b="1" u="sng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можно   </a:t>
            </a:r>
            <a:r>
              <a:rPr lang="ru-RU" altLang="ru-RU" b="1" u="sng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сделать </a:t>
            </a:r>
            <a:r>
              <a:rPr lang="ru-RU" altLang="ru-RU" b="1" u="sng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дома</a:t>
            </a:r>
            <a:r>
              <a:rPr lang="ru-RU" altLang="ru-RU" b="1" u="sng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?</a:t>
            </a:r>
            <a:endParaRPr lang="ru-RU" altLang="ru-RU" b="1" u="sng" cap="all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708B09B-578B-4401-8AB7-8EDF8D939A26}"/>
              </a:ext>
            </a:extLst>
          </p:cNvPr>
          <p:cNvSpPr/>
          <p:nvPr/>
        </p:nvSpPr>
        <p:spPr>
          <a:xfrm>
            <a:off x="1232804" y="1428736"/>
            <a:ext cx="6125278" cy="1683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52" tIns="160752" rIns="160752" bIns="16075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Расширение  конкретной темы до тематического направления сочинения / несоответствие работы теме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u="sng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Словарная  работа </a:t>
            </a: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понятиями тематических направлений</a:t>
            </a: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1600" b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796680-273E-4D22-A24E-75D6DB22C5C2}"/>
              </a:ext>
            </a:extLst>
          </p:cNvPr>
          <p:cNvSpPr/>
          <p:nvPr/>
        </p:nvSpPr>
        <p:spPr>
          <a:xfrm>
            <a:off x="4669749" y="3295233"/>
            <a:ext cx="4136792" cy="1484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063" tIns="154063" rIns="154063" bIns="154063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ru-RU" sz="1600" b="1" dirty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шаблонов, в том числе заучивание наизусть</a:t>
            </a:r>
          </a:p>
          <a:p>
            <a:pPr algn="ctr" defTabSz="889000">
              <a:spcAft>
                <a:spcPts val="0"/>
              </a:spcAft>
            </a:pPr>
            <a:r>
              <a:rPr lang="ru-RU" sz="1600" i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</a:t>
            </a:r>
            <a:r>
              <a:rPr lang="ru-RU" sz="1600" i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алгоритму написания сочинения.</a:t>
            </a:r>
            <a:endParaRPr lang="ru-RU" sz="1600" i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FD805A2-61A9-434A-85D6-26D483C17827}"/>
              </a:ext>
            </a:extLst>
          </p:cNvPr>
          <p:cNvSpPr/>
          <p:nvPr/>
        </p:nvSpPr>
        <p:spPr>
          <a:xfrm>
            <a:off x="4673013" y="4926441"/>
            <a:ext cx="4133528" cy="1654096"/>
          </a:xfrm>
          <a:prstGeom prst="rect">
            <a:avLst/>
          </a:prstGeom>
          <a:solidFill>
            <a:srgbClr val="AFEFC1"/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52" tIns="160752" rIns="160752" bIns="16075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Низкие навыки самопроверки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Умение </a:t>
            </a:r>
            <a:r>
              <a:rPr lang="ru-RU" sz="1600" b="1" u="sng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редактирования</a:t>
            </a: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600" b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Знание </a:t>
            </a:r>
            <a:r>
              <a:rPr lang="ru-RU" sz="1600" b="1" u="sng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критериев </a:t>
            </a: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итогового сочинения</a:t>
            </a: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работе                                              с </a:t>
            </a:r>
            <a:r>
              <a:rPr lang="ru-RU" sz="1600" b="1" u="sng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орфографическим </a:t>
            </a:r>
            <a:r>
              <a:rPr lang="ru-RU" sz="1600" b="1" u="sng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словарём</a:t>
            </a:r>
            <a:r>
              <a:rPr lang="ru-RU" sz="1600" b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600" b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A4F4D88-E1CD-436B-8B3F-47271E79D368}"/>
              </a:ext>
            </a:extLst>
          </p:cNvPr>
          <p:cNvSpPr/>
          <p:nvPr/>
        </p:nvSpPr>
        <p:spPr>
          <a:xfrm>
            <a:off x="291947" y="4926440"/>
            <a:ext cx="4208361" cy="1654096"/>
          </a:xfrm>
          <a:prstGeom prst="rect">
            <a:avLst/>
          </a:prstGeom>
          <a:solidFill>
            <a:srgbClr val="AFEFC1"/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52" tIns="160752" rIns="160752" bIns="16075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Логические </a:t>
            </a:r>
            <a:r>
              <a:rPr lang="ru-RU" sz="1600" b="1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противоречия                            в </a:t>
            </a:r>
            <a:r>
              <a:rPr lang="ru-RU" sz="1600" b="1" dirty="0" err="1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тезисно-доказательной</a:t>
            </a:r>
            <a:r>
              <a:rPr lang="ru-RU" sz="1600" b="1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части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600" i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составлению различных видов плана сочинения </a:t>
            </a:r>
            <a:r>
              <a:rPr lang="ru-RU" sz="1600" i="1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(план-схема, кластер, табличный план, линейный план) </a:t>
            </a:r>
            <a:endParaRPr lang="ru-RU" sz="1600" i="1" dirty="0">
              <a:solidFill>
                <a:srgbClr val="104C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12AF9B3-8AAC-4523-A88B-F3E266237D5E}"/>
              </a:ext>
            </a:extLst>
          </p:cNvPr>
          <p:cNvSpPr/>
          <p:nvPr/>
        </p:nvSpPr>
        <p:spPr>
          <a:xfrm>
            <a:off x="265893" y="3295233"/>
            <a:ext cx="4208360" cy="1484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063" tIns="154063" rIns="154063" bIns="154063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ru-RU" sz="1600" b="1" dirty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Недостаточное знание художественной литературы</a:t>
            </a:r>
          </a:p>
          <a:p>
            <a:pPr algn="ctr" defTabSz="889000">
              <a:spcAft>
                <a:spcPts val="0"/>
              </a:spcAft>
            </a:pP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1600" b="1" u="sng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Чтение</a:t>
            </a: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оригинальных произведений.</a:t>
            </a:r>
          </a:p>
          <a:p>
            <a:pPr algn="ctr" defTabSz="889000">
              <a:spcAft>
                <a:spcPts val="0"/>
              </a:spcAft>
            </a:pP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Ведение читательского </a:t>
            </a:r>
            <a:r>
              <a:rPr lang="ru-RU" sz="1600" b="1" u="sng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дневника</a:t>
            </a:r>
            <a:r>
              <a:rPr lang="ru-RU" sz="1600" b="1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Овальная выноска 11"/>
          <p:cNvSpPr/>
          <p:nvPr/>
        </p:nvSpPr>
        <p:spPr>
          <a:xfrm rot="1399740">
            <a:off x="7347842" y="690233"/>
            <a:ext cx="1744249" cy="2048602"/>
          </a:xfrm>
          <a:prstGeom prst="wedgeEllipseCallout">
            <a:avLst>
              <a:gd name="adj1" fmla="val -59291"/>
              <a:gd name="adj2" fmla="val 70525"/>
            </a:avLst>
          </a:prstGeom>
          <a:solidFill>
            <a:schemeClr val="bg1"/>
          </a:solidFill>
          <a:ln w="28575">
            <a:solidFill>
              <a:srgbClr val="B8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29520" y="928671"/>
            <a:ext cx="16726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104C21"/>
                </a:solidFill>
              </a:rPr>
              <a:t>   Добро </a:t>
            </a:r>
            <a:r>
              <a:rPr lang="ru-RU" sz="1200" i="1" dirty="0">
                <a:solidFill>
                  <a:srgbClr val="104C21"/>
                </a:solidFill>
              </a:rPr>
              <a:t>не </a:t>
            </a:r>
            <a:r>
              <a:rPr lang="ru-RU" sz="1200" i="1" dirty="0">
                <a:solidFill>
                  <a:srgbClr val="C4004F"/>
                </a:solidFill>
              </a:rPr>
              <a:t>лихо</a:t>
            </a:r>
            <a:r>
              <a:rPr lang="ru-RU" sz="1200" i="1" dirty="0">
                <a:solidFill>
                  <a:srgbClr val="104C21"/>
                </a:solidFill>
              </a:rPr>
              <a:t>, ходит тихо.</a:t>
            </a:r>
          </a:p>
          <a:p>
            <a:r>
              <a:rPr lang="ru-RU" sz="1200" i="1" dirty="0">
                <a:solidFill>
                  <a:srgbClr val="104C21"/>
                </a:solidFill>
              </a:rPr>
              <a:t>Не буди </a:t>
            </a:r>
            <a:r>
              <a:rPr lang="ru-RU" sz="1200" i="1" dirty="0">
                <a:solidFill>
                  <a:srgbClr val="B8004A"/>
                </a:solidFill>
              </a:rPr>
              <a:t>лихо</a:t>
            </a:r>
            <a:r>
              <a:rPr lang="ru-RU" sz="1200" i="1" dirty="0">
                <a:solidFill>
                  <a:srgbClr val="104C21"/>
                </a:solidFill>
              </a:rPr>
              <a:t>, пока спит тихо.</a:t>
            </a:r>
          </a:p>
          <a:p>
            <a:r>
              <a:rPr lang="ru-RU" sz="1200" i="1" dirty="0">
                <a:solidFill>
                  <a:srgbClr val="104C21"/>
                </a:solidFill>
              </a:rPr>
              <a:t>Нет </a:t>
            </a:r>
            <a:r>
              <a:rPr lang="ru-RU" sz="1200" i="1" dirty="0">
                <a:solidFill>
                  <a:srgbClr val="C4004F"/>
                </a:solidFill>
              </a:rPr>
              <a:t>худа</a:t>
            </a:r>
            <a:r>
              <a:rPr lang="ru-RU" sz="1200" i="1" dirty="0">
                <a:solidFill>
                  <a:srgbClr val="104C21"/>
                </a:solidFill>
              </a:rPr>
              <a:t> без добра.</a:t>
            </a:r>
          </a:p>
          <a:p>
            <a:r>
              <a:rPr lang="ru-RU" sz="1200" i="1" dirty="0">
                <a:solidFill>
                  <a:srgbClr val="104C21"/>
                </a:solidFill>
              </a:rPr>
              <a:t>Кто за </a:t>
            </a:r>
            <a:r>
              <a:rPr lang="ru-RU" sz="1200" i="1" dirty="0">
                <a:solidFill>
                  <a:srgbClr val="B8004A"/>
                </a:solidFill>
              </a:rPr>
              <a:t>худом </a:t>
            </a:r>
            <a:r>
              <a:rPr lang="ru-RU" sz="1200" i="1" dirty="0">
                <a:solidFill>
                  <a:srgbClr val="104C21"/>
                </a:solidFill>
              </a:rPr>
              <a:t>пойдёт, тот </a:t>
            </a:r>
            <a:r>
              <a:rPr lang="ru-RU" sz="1200" i="1" dirty="0" smtClean="0">
                <a:solidFill>
                  <a:srgbClr val="104C21"/>
                </a:solidFill>
              </a:rPr>
              <a:t>            добра </a:t>
            </a:r>
            <a:r>
              <a:rPr lang="ru-RU" sz="1200" i="1" dirty="0">
                <a:solidFill>
                  <a:srgbClr val="104C21"/>
                </a:solidFill>
              </a:rPr>
              <a:t>не найдёт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60823" y="404664"/>
            <a:ext cx="768317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599" y="1482727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4414" y="428604"/>
            <a:ext cx="640159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ru-RU" altLang="ru-RU" sz="20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Оценивание  итогового изложения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1268329"/>
          <a:ext cx="8786874" cy="541090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57375"/>
                <a:gridCol w="1616796"/>
                <a:gridCol w="1687085"/>
                <a:gridCol w="1827676"/>
                <a:gridCol w="1897942"/>
              </a:tblGrid>
              <a:tr h="803349">
                <a:tc gridSpan="5">
                  <a:txBody>
                    <a:bodyPr/>
                    <a:lstStyle/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</a:tabLst>
                      </a:pPr>
                      <a:r>
                        <a:rPr lang="ru-RU" altLang="ru-RU" sz="1600" dirty="0" smtClean="0">
                          <a:solidFill>
                            <a:srgbClr val="C4004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Требование 1.  «Объём итогового изложения»</a:t>
                      </a:r>
                    </a:p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</a:tabLst>
                      </a:pPr>
                      <a:r>
                        <a:rPr lang="ru-RU" altLang="ru-RU" sz="1600" b="0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Рекомендуемое количество слов – 250–300.  </a:t>
                      </a:r>
                    </a:p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</a:tabLst>
                      </a:pPr>
                      <a:r>
                        <a:rPr lang="ru-RU" altLang="ru-RU" sz="1600" b="0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Максимальное количество слов в изложении не устанавливается.  </a:t>
                      </a:r>
                    </a:p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</a:tabLst>
                      </a:pPr>
                      <a:r>
                        <a:rPr lang="ru-RU" altLang="ru-RU" sz="1600" b="0" u="sng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Менее 150 слов  - «незачёт</a:t>
                      </a:r>
                      <a:r>
                        <a:rPr lang="ru-RU" altLang="ru-RU" sz="1600" b="0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» за невыполнение требования № 1 и «незачёт» в целом. 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8608">
                <a:tc gridSpan="5">
                  <a:txBody>
                    <a:bodyPr/>
                    <a:lstStyle/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  <a:tab pos="457200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rgbClr val="C4004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Требование 2.   «Самостоятельность написания итогового изложения» </a:t>
                      </a:r>
                    </a:p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  <a:tab pos="457200" algn="l"/>
                        </a:tabLst>
                      </a:pPr>
                      <a:r>
                        <a:rPr lang="ru-RU" altLang="ru-RU" sz="1600" b="0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Итоговое  изложение  выполняется  самостоятельно.  Не  допускается  списывание  изложения  из  какого-либо  источника  (работа  другого  участника,  исходный  текст и др.). </a:t>
                      </a:r>
                    </a:p>
                    <a:p>
                      <a:pPr marL="93663" indent="0" eaLnBrk="1" hangingPunct="1">
                        <a:lnSpc>
                          <a:spcPts val="1400"/>
                        </a:lnSpc>
                        <a:tabLst>
                          <a:tab pos="93663" algn="l"/>
                          <a:tab pos="457200" algn="l"/>
                        </a:tabLst>
                      </a:pPr>
                      <a:r>
                        <a:rPr lang="ru-RU" altLang="ru-RU" sz="1600" u="sng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Если  изложение  признано  несамостоятельным - «незачёт»  </a:t>
                      </a:r>
                      <a:r>
                        <a:rPr lang="ru-RU" altLang="ru-RU" sz="1600" dirty="0" smtClean="0">
                          <a:solidFill>
                            <a:srgbClr val="104C2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 невыполнение  требования  № 2  и  «незачёт»  за  работу  в  целом.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71913">
                <a:tc>
                  <a:txBody>
                    <a:bodyPr/>
                    <a:lstStyle/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Критерий 1 «Содержание изложения» </a:t>
                      </a:r>
                    </a:p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altLang="ru-RU" sz="1600" b="0" u="sng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Незачёт»</a:t>
                      </a:r>
                      <a:r>
                        <a:rPr lang="ru-RU" altLang="ru-RU" sz="1600" b="0" u="none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:  </a:t>
                      </a: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- участник  существенно  исказил  содержание исходного текста или не передал его содержания.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Критерий 2 «Логичность изложения» </a:t>
                      </a:r>
                    </a:p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u="sng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«Незачёт»: </a:t>
                      </a: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грубые  логические  нарушения  мешают </a:t>
                      </a:r>
                    </a:p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пониманию смысла изложенного. 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Критерий 3 «</a:t>
                      </a:r>
                      <a:r>
                        <a:rPr lang="ru-RU" altLang="ru-RU" sz="1600" b="1" kern="1200" dirty="0" err="1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Использо-вание</a:t>
                      </a:r>
                      <a:r>
                        <a:rPr lang="ru-RU" altLang="ru-RU" sz="16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элементов стиля исходного текста» </a:t>
                      </a:r>
                    </a:p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u="sng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«Незачёт»: </a:t>
                      </a:r>
                    </a:p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  изложении  полностью  отсутствуют </a:t>
                      </a:r>
                    </a:p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элементы стиля исходного текста.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Критерий 4 «Качество письменной речи» </a:t>
                      </a:r>
                    </a:p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u="sng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«Незачёт»</a:t>
                      </a: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низкое  качество  речи  (в  том  числе  грубые  речевые  ошибки)  существенно  затрудняет  понимание  смысла  изложения.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Критерий 5 </a:t>
                      </a:r>
                      <a:r>
                        <a:rPr lang="ru-RU" altLang="ru-RU" sz="1500" b="1" kern="1200" dirty="0" smtClean="0">
                          <a:solidFill>
                            <a:srgbClr val="C4004F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«Грамотность»</a:t>
                      </a:r>
                      <a:endParaRPr lang="ru-RU" altLang="ru-RU" sz="1600" b="1" kern="1200" dirty="0" smtClean="0">
                        <a:solidFill>
                          <a:srgbClr val="C4004F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u="sng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«Незачёт»:</a:t>
                      </a:r>
                    </a:p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altLang="ru-RU" sz="1600" b="0" u="none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на  100 слов  приходится  в  сумме  более 10 ошибок (</a:t>
                      </a:r>
                      <a:r>
                        <a:rPr lang="ru-RU" altLang="ru-RU" sz="1600" b="0" u="none" kern="1200" dirty="0" err="1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орф</a:t>
                      </a:r>
                      <a:r>
                        <a:rPr lang="ru-RU" altLang="ru-RU" sz="1600" b="0" u="none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.,</a:t>
                      </a:r>
                      <a:r>
                        <a:rPr lang="ru-RU" altLang="ru-RU" sz="1600" b="0" u="none" kern="1200" baseline="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пункт., грам.)</a:t>
                      </a:r>
                    </a:p>
                    <a:p>
                      <a:pPr marL="93663" indent="0" algn="just" defTabSz="685800" eaLnBrk="1" hangingPunct="1">
                        <a:lnSpc>
                          <a:spcPts val="1400"/>
                        </a:lnSpc>
                      </a:pPr>
                      <a:r>
                        <a:rPr lang="ru-RU" sz="1600" b="0" dirty="0" smtClean="0">
                          <a:solidFill>
                            <a:srgbClr val="104C21"/>
                          </a:solidFill>
                          <a:latin typeface="Georgia" pitchFamily="18" charset="0"/>
                        </a:rPr>
                        <a:t>О = К</a:t>
                      </a:r>
                      <a:r>
                        <a:rPr lang="ru-RU" sz="1600" b="0" baseline="-25000" dirty="0" smtClean="0">
                          <a:solidFill>
                            <a:srgbClr val="104C21"/>
                          </a:solidFill>
                          <a:latin typeface="Georgia" pitchFamily="18" charset="0"/>
                        </a:rPr>
                        <a:t>с</a:t>
                      </a:r>
                      <a:r>
                        <a:rPr lang="ru-RU" sz="1600" b="0" dirty="0" smtClean="0">
                          <a:solidFill>
                            <a:srgbClr val="104C2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104C21"/>
                          </a:solidFill>
                          <a:latin typeface="Cambria"/>
                        </a:rPr>
                        <a:t>⨯</a:t>
                      </a:r>
                      <a:r>
                        <a:rPr lang="ru-RU" sz="1600" b="0" dirty="0" smtClean="0">
                          <a:solidFill>
                            <a:srgbClr val="104C21"/>
                          </a:solidFill>
                          <a:latin typeface="Georgia" pitchFamily="18" charset="0"/>
                        </a:rPr>
                        <a:t>0,1 </a:t>
                      </a:r>
                      <a:endParaRPr lang="ru-RU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34"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altLang="ru-RU" sz="1600" b="1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Критерии</a:t>
                      </a:r>
                      <a:r>
                        <a:rPr lang="ru-RU" altLang="ru-RU" sz="1600" b="1" kern="1200" baseline="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1- 5: </a:t>
                      </a:r>
                      <a:r>
                        <a:rPr lang="ru-RU" altLang="ru-RU" sz="1600" b="0" kern="1200" dirty="0" smtClean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Во всех остальных случаях выставляется «зачёт».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1825" algn="just" defTabSz="685800" eaLnBrk="1" hangingPunct="1">
                        <a:lnSpc>
                          <a:spcPct val="90000"/>
                        </a:lnSpc>
                      </a:pP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5842">
                <a:tc gridSpan="5">
                  <a:txBody>
                    <a:bodyPr/>
                    <a:lstStyle/>
                    <a:p>
                      <a:pPr marL="93663" indent="0" eaLnBrk="1" hangingPunct="1">
                        <a:lnSpc>
                          <a:spcPts val="1300"/>
                        </a:lnSpc>
                        <a:tabLst>
                          <a:tab pos="457200" algn="l"/>
                        </a:tabLst>
                      </a:pPr>
                      <a:r>
                        <a:rPr lang="ru-RU" altLang="ru-RU" sz="1600" dirty="0" smtClean="0">
                          <a:solidFill>
                            <a:srgbClr val="C4004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 получения  «зачёта»  за  итоговое  изложение  необходимо  получить  «зачёт»: </a:t>
                      </a:r>
                    </a:p>
                    <a:p>
                      <a:pPr marL="93663" indent="0" eaLnBrk="1" hangingPunct="1">
                        <a:lnSpc>
                          <a:spcPts val="1300"/>
                        </a:lnSpc>
                        <a:tabLst>
                          <a:tab pos="457200" algn="l"/>
                        </a:tabLst>
                      </a:pPr>
                      <a:r>
                        <a:rPr lang="ru-RU" altLang="ru-RU" sz="1600" dirty="0" smtClean="0">
                          <a:solidFill>
                            <a:srgbClr val="C4004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Т1, Т2,       К1, К2,     по одному из критериев</a:t>
                      </a:r>
                      <a:r>
                        <a:rPr lang="ru-RU" altLang="ru-RU" sz="1600" baseline="0" dirty="0" smtClean="0">
                          <a:solidFill>
                            <a:srgbClr val="C4004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К3 – К5.</a:t>
                      </a:r>
                      <a:r>
                        <a:rPr lang="ru-RU" altLang="ru-RU" sz="1600" dirty="0" smtClean="0">
                          <a:solidFill>
                            <a:srgbClr val="C4004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53865"/>
            <a:ext cx="7488832" cy="810898"/>
          </a:xfrm>
          <a:prstGeom prst="rect">
            <a:avLst/>
          </a:prstGeom>
        </p:spPr>
        <p:txBody>
          <a:bodyPr/>
          <a:lstStyle/>
          <a:p>
            <a:pPr defTabSz="685800" eaLnBrk="1" hangingPunct="1">
              <a:lnSpc>
                <a:spcPct val="90000"/>
              </a:lnSpc>
            </a:pPr>
            <a:r>
              <a:rPr lang="ru-RU" altLang="ru-RU" sz="16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Методические 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материалы</a:t>
            </a:r>
            <a:r>
              <a:rPr lang="ru-RU" altLang="ru-RU" sz="16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, 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рекомендуемые   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 </a:t>
            </a:r>
            <a:r>
              <a:rPr lang="ru-RU" altLang="ru-RU" sz="16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использованию 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при   подготовке   к   </a:t>
            </a:r>
            <a:r>
              <a:rPr lang="ru-RU" altLang="ru-RU" sz="16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итоговому сочинению 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в   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2019-2020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 учебном   </a:t>
            </a:r>
            <a:r>
              <a:rPr lang="ru-RU" altLang="ru-RU" sz="16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году</a:t>
            </a:r>
            <a:endParaRPr lang="ru-RU" sz="1600" b="1" cap="all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0"/>
            <a:ext cx="7956376" cy="121442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solidFill>
            <a:srgbClr val="C5F3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46088" algn="ctr" defTabSz="685800" eaLnBrk="1" hangingPunct="1">
              <a:spcAft>
                <a:spcPts val="0"/>
              </a:spcAft>
            </a:pPr>
            <a:endParaRPr lang="ru-RU" altLang="ru-RU" sz="1400" b="1" dirty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marL="446088" algn="ctr" defTabSz="685800" eaLnBrk="1" hangingPunct="1">
              <a:spcAft>
                <a:spcPts val="0"/>
              </a:spcAft>
            </a:pPr>
            <a:r>
              <a:rPr lang="ru-RU" altLang="ru-RU" sz="1350" b="1" cap="all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Интернет-ресурсы</a:t>
            </a:r>
          </a:p>
          <a:p>
            <a:pPr marL="460375" indent="-285750">
              <a:spcAft>
                <a:spcPts val="0"/>
              </a:spcAft>
              <a:buSzPct val="113000"/>
              <a:buFont typeface="Arial" panose="020B0604020202020204" pitchFamily="34" charset="0"/>
              <a:buChar char="•"/>
            </a:pP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Материалы </a:t>
            </a:r>
            <a:r>
              <a:rPr lang="ru-RU" sz="1350" b="1" dirty="0" smtClean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ФИПИ по итоговому сочинению 2019-2020 </a:t>
            </a:r>
            <a:r>
              <a:rPr lang="ru-RU" sz="1350" b="1" dirty="0" err="1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уч</a:t>
            </a: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. г. </a:t>
            </a:r>
          </a:p>
          <a:p>
            <a:pPr marL="460375" indent="-285750">
              <a:spcAft>
                <a:spcPts val="0"/>
              </a:spcAft>
              <a:buSzPct val="113000"/>
            </a:pPr>
            <a:r>
              <a:rPr lang="ru-RU" sz="1350" b="1" dirty="0" smtClean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       </a:t>
            </a:r>
            <a:r>
              <a:rPr lang="en-US" sz="1350" dirty="0" smtClean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http</a:t>
            </a:r>
            <a:r>
              <a:rPr lang="en-US" sz="1350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://www.fipi.ru/ege-i-gve-11/itogovoe-sochinenie</a:t>
            </a:r>
          </a:p>
          <a:p>
            <a:pPr marL="460375" indent="-285750">
              <a:spcAft>
                <a:spcPts val="0"/>
              </a:spcAft>
              <a:buSzPct val="113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350" b="1" dirty="0" err="1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Видеолекции</a:t>
            </a: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350" b="1" dirty="0" err="1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Рособрнадзора</a:t>
            </a: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 о подготовке к итоговому сочинению (учащимся и учителям</a:t>
            </a:r>
            <a:r>
              <a:rPr lang="ru-RU" sz="1350" b="1" dirty="0">
                <a:solidFill>
                  <a:srgbClr val="104C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1350" dirty="0">
                <a:solidFill>
                  <a:srgbClr val="104C21"/>
                </a:solidFill>
                <a:latin typeface="Times New Roman" pitchFamily="18" charset="0"/>
                <a:cs typeface="Times New Roman" pitchFamily="18" charset="0"/>
              </a:rPr>
              <a:t>http://obrnadzor.gov.ru/ru/press_center/gallery/?</a:t>
            </a:r>
            <a:r>
              <a:rPr lang="en-US" sz="1350" dirty="0" smtClean="0">
                <a:solidFill>
                  <a:srgbClr val="104C21"/>
                </a:solidFill>
                <a:latin typeface="Times New Roman" pitchFamily="18" charset="0"/>
                <a:cs typeface="Times New Roman" pitchFamily="18" charset="0"/>
              </a:rPr>
              <a:t>id=279</a:t>
            </a:r>
            <a:r>
              <a:rPr lang="ru-RU" sz="1350" dirty="0" smtClean="0">
                <a:solidFill>
                  <a:srgbClr val="104C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50" dirty="0" smtClean="0">
                <a:solidFill>
                  <a:srgbClr val="104C21"/>
                </a:solidFill>
                <a:latin typeface="Times New Roman" pitchFamily="18" charset="0"/>
                <a:cs typeface="Times New Roman" pitchFamily="18" charset="0"/>
              </a:rPr>
              <a:t>https://www.youtube.com/user/RosObrNadzor</a:t>
            </a:r>
            <a:endParaRPr lang="ru-RU" sz="1350" dirty="0">
              <a:solidFill>
                <a:srgbClr val="104C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indent="-285750">
              <a:spcAft>
                <a:spcPts val="0"/>
              </a:spcAft>
              <a:buSzPct val="113000"/>
              <a:buFont typeface="Arial" panose="020B0604020202020204" pitchFamily="34" charset="0"/>
              <a:buChar char="•"/>
            </a:pP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Методические рекомендации, памятки  ГБОУ «Институт развития образования» Краснодарского края по подготовке к итоговому сочинению </a:t>
            </a:r>
            <a:r>
              <a:rPr lang="ru-RU" sz="1350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2019-2020 </a:t>
            </a:r>
            <a:r>
              <a:rPr lang="ru-RU" sz="1350" dirty="0" err="1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уч.г</a:t>
            </a:r>
            <a:r>
              <a:rPr lang="ru-RU" sz="1350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.:  </a:t>
            </a:r>
            <a:r>
              <a:rPr lang="ru-RU" sz="1350" dirty="0">
                <a:solidFill>
                  <a:srgbClr val="104C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http://iro23.ru/podgotovka-k-attestacii-uchashchihsya/itogovaya-attestaciya-uchashchihsya/itogovoe-sochinenie</a:t>
            </a:r>
          </a:p>
          <a:p>
            <a:pPr marL="460375" indent="-285750">
              <a:spcAft>
                <a:spcPts val="0"/>
              </a:spcAft>
              <a:buSzPct val="113000"/>
              <a:buFont typeface="Arial" panose="020B0604020202020204" pitchFamily="34" charset="0"/>
              <a:buChar char="•"/>
            </a:pPr>
            <a:r>
              <a:rPr lang="ru-RU" sz="1350" b="1" dirty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Типичные ошибки, допущенные в итоговых сочинениях прошлых лет, и пути их преодоления </a:t>
            </a:r>
            <a:r>
              <a:rPr lang="en-US" sz="1350" dirty="0">
                <a:solidFill>
                  <a:srgbClr val="104C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https://</a:t>
            </a:r>
            <a:r>
              <a:rPr lang="en-US" sz="1350" dirty="0" smtClean="0">
                <a:solidFill>
                  <a:srgbClr val="104C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down.ctege.info/ege/2018/itogovoe/itogovoe-tipichnye-oshibki.pdf</a:t>
            </a:r>
            <a:endParaRPr lang="ru-RU" sz="1350" dirty="0" smtClean="0">
              <a:solidFill>
                <a:srgbClr val="104C2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350" dirty="0" smtClean="0"/>
              <a:t>           </a:t>
            </a:r>
            <a:r>
              <a:rPr lang="ru-RU" sz="1350" b="1" dirty="0" err="1" smtClean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Видеоуроки</a:t>
            </a:r>
            <a:r>
              <a:rPr lang="ru-RU" sz="1350" b="1" dirty="0" smtClean="0">
                <a:solidFill>
                  <a:srgbClr val="104C21"/>
                </a:solidFill>
                <a:latin typeface="Georgia" pitchFamily="18" charset="0"/>
                <a:ea typeface="Times New Roman"/>
                <a:cs typeface="Times New Roman"/>
              </a:rPr>
              <a:t> по итоговому сочинению 2020 (В. Давыдов, Школа Шаталова)</a:t>
            </a:r>
          </a:p>
          <a:p>
            <a:pPr marL="446088"/>
            <a:r>
              <a:rPr lang="ru-RU" sz="1350" dirty="0" smtClean="0">
                <a:solidFill>
                  <a:srgbClr val="104C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https://www.youtube.com/watch?v=BWVHsVbYWdY</a:t>
            </a:r>
          </a:p>
          <a:p>
            <a:pPr marL="446088"/>
            <a:r>
              <a:rPr lang="ru-RU" sz="1350" dirty="0" smtClean="0">
                <a:solidFill>
                  <a:srgbClr val="104C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marL="174625" algn="ctr">
              <a:lnSpc>
                <a:spcPct val="115000"/>
              </a:lnSpc>
              <a:spcAft>
                <a:spcPts val="0"/>
              </a:spcAft>
            </a:pPr>
            <a:r>
              <a:rPr lang="ru-RU" sz="1350" b="1" cap="all" dirty="0" smtClean="0">
                <a:solidFill>
                  <a:srgbClr val="C4004F"/>
                </a:solidFill>
                <a:latin typeface="Georgia" pitchFamily="18" charset="0"/>
                <a:ea typeface="Times New Roman"/>
                <a:cs typeface="Times New Roman"/>
              </a:rPr>
              <a:t>Литература</a:t>
            </a:r>
            <a:endParaRPr lang="ru-RU" sz="1350" b="1" cap="all" dirty="0">
              <a:solidFill>
                <a:srgbClr val="C4004F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 err="1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Амелина</a:t>
            </a: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Е.В. Пишем  итоговое  сочинение  перед  ЕГЭ.  – Ростов-на-Дону, 2015. 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Беляева Н.В. Школьное сочинение в новом формате // Русский язык в школе. – 2014. – № 5. – С. 8-13. 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 err="1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Добротина</a:t>
            </a: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И.Н. О сочинениях как форме итоговой аттестации // Русский язык в школе. – №5. – 2014. – С.14. 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 err="1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Калганова</a:t>
            </a: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Т.А.  Вспоминаем, как научить школьника самостоятельно писать сочинения на литературную тему // Литература в школе. – 2015. – № 1. 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b="1" dirty="0" err="1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Нарушевич</a:t>
            </a:r>
            <a:r>
              <a:rPr lang="ru-RU" altLang="ru-RU" sz="135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А.Г., </a:t>
            </a:r>
            <a:r>
              <a:rPr lang="ru-RU" altLang="ru-RU" sz="1350" b="1" dirty="0" err="1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Нарушевич</a:t>
            </a:r>
            <a:r>
              <a:rPr lang="ru-RU" altLang="ru-RU" sz="135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И.С. Итоговое выпускное сочинение 2019/20. Ростов </a:t>
            </a:r>
            <a:r>
              <a:rPr lang="ru-RU" altLang="ru-RU" sz="1350" b="1" dirty="0" err="1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н</a:t>
            </a:r>
            <a:r>
              <a:rPr lang="ru-RU" altLang="ru-RU" sz="135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/Д: Легион, 2019.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</a:rPr>
              <a:t>Учимся писать сочинение: серия пособий 5-9 </a:t>
            </a:r>
            <a:r>
              <a:rPr lang="ru-RU" altLang="ru-RU" sz="1350" dirty="0" err="1">
                <a:solidFill>
                  <a:srgbClr val="104C21"/>
                </a:solidFill>
                <a:latin typeface="Georgia" pitchFamily="18" charset="0"/>
              </a:rPr>
              <a:t>кл</a:t>
            </a: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</a:rPr>
              <a:t>. – М.: «Экзамен», 2019.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 err="1">
                <a:solidFill>
                  <a:srgbClr val="104C21"/>
                </a:solidFill>
                <a:latin typeface="Georgia" pitchFamily="18" charset="0"/>
              </a:rPr>
              <a:t>Ходякова</a:t>
            </a: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</a:rPr>
              <a:t> Л.А., </a:t>
            </a:r>
            <a:r>
              <a:rPr lang="ru-RU" altLang="ru-RU" sz="1350" dirty="0" err="1">
                <a:solidFill>
                  <a:srgbClr val="104C21"/>
                </a:solidFill>
                <a:latin typeface="Georgia" pitchFamily="18" charset="0"/>
              </a:rPr>
              <a:t>Геро</a:t>
            </a: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</a:rPr>
              <a:t> И.К. Подготовка к сочинению по литературе // Русский язык. − 2015. − №2.  </a:t>
            </a:r>
          </a:p>
          <a:p>
            <a:pPr marL="460375" indent="-285750" defTabSz="685800" eaLnBrk="1" hangingPunct="1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altLang="ru-RU" sz="1350" dirty="0">
                <a:solidFill>
                  <a:srgbClr val="104C21"/>
                </a:solidFill>
                <a:latin typeface="Georgia" pitchFamily="18" charset="0"/>
              </a:rPr>
              <a:t>Щербакова О.И. Виды сочинений по литературе. 10-11 классы. М., Просвещение, 2015.</a:t>
            </a:r>
            <a:endParaRPr lang="ru-RU" altLang="ru-RU" sz="1350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444500" indent="-269875" defTabSz="685800" eaLnBrk="1" hangingPunct="1">
              <a:spcAft>
                <a:spcPts val="0"/>
              </a:spcAft>
              <a:buFont typeface="Arial" pitchFamily="34" charset="0"/>
              <a:buChar char="•"/>
            </a:pPr>
            <a:endParaRPr lang="ru-RU" altLang="ru-RU" sz="1350" i="1" dirty="0" err="1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53865"/>
            <a:ext cx="7488832" cy="810898"/>
          </a:xfrm>
          <a:prstGeom prst="rect">
            <a:avLst/>
          </a:prstGeom>
        </p:spPr>
        <p:txBody>
          <a:bodyPr/>
          <a:lstStyle/>
          <a:p>
            <a:pPr defTabSz="685800" eaLnBrk="1" hangingPunct="1">
              <a:lnSpc>
                <a:spcPct val="90000"/>
              </a:lnSpc>
            </a:pPr>
            <a:r>
              <a:rPr lang="ru-RU" altLang="ru-RU" sz="16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Методические </a:t>
            </a: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 материалы 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ru-RU" altLang="ru-RU" sz="16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ГБОУ «Институт   развития   образования» Краснодарского   края</a:t>
            </a:r>
            <a:endParaRPr lang="ru-RU" sz="1600" b="1" cap="all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0"/>
            <a:ext cx="7956376" cy="121442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solidFill>
            <a:srgbClr val="C5F3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46088" algn="ctr" defTabSz="685800" eaLnBrk="1" hangingPunct="1">
              <a:spcAft>
                <a:spcPts val="0"/>
              </a:spcAft>
            </a:pPr>
            <a:endParaRPr lang="ru-RU" altLang="ru-RU" sz="1400" b="1" dirty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Пользователь\Desktop\памятки ИТОГОВОЕ СОЧИНЕНИЕ 2019-2020-конвертирован\Page_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0217"/>
            <a:ext cx="7560840" cy="74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 marR="0" lvl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400" b="1" cap="all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Г. Краснодар, 21</a:t>
            </a:r>
            <a:r>
              <a:rPr lang="ru-RU" altLang="ru-RU" sz="2400" b="1" cap="all" dirty="0" smtClean="0">
                <a:solidFill>
                  <a:srgbClr val="104C21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altLang="ru-RU" sz="2400" b="1" cap="all" dirty="0">
                <a:solidFill>
                  <a:srgbClr val="104C21"/>
                </a:solidFill>
                <a:latin typeface="Georgia" pitchFamily="18" charset="0"/>
                <a:cs typeface="Arial" charset="0"/>
              </a:rPr>
              <a:t>ноября </a:t>
            </a:r>
            <a:r>
              <a:rPr lang="ru-RU" altLang="ru-RU" sz="2400" b="1" cap="all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2019</a:t>
            </a:r>
            <a:r>
              <a:rPr lang="ru-RU" altLang="ru-RU" sz="2400" b="1" cap="all" dirty="0">
                <a:solidFill>
                  <a:srgbClr val="104C21"/>
                </a:solidFill>
                <a:latin typeface="Georgia" pitchFamily="18" charset="0"/>
                <a:cs typeface="Arial" charset="0"/>
              </a:rPr>
              <a:t> г.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188640"/>
            <a:ext cx="7956376" cy="6206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200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indent="180975" algn="ctr" defTabSz="685800"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B95B69D3-89FA-459E-84BF-809EAB64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46849"/>
            <a:ext cx="9144000" cy="161115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  <a:alpha val="0"/>
                </a:schemeClr>
              </a:gs>
              <a:gs pos="59000">
                <a:srgbClr val="8FE9A9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ГБОУ «Институт развития образования» Краснодарского края</a:t>
            </a:r>
          </a:p>
          <a:p>
            <a:pPr algn="ctr"/>
            <a:r>
              <a:rPr lang="en-US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www.iro23.ru</a:t>
            </a:r>
            <a:endParaRPr lang="ru-RU" altLang="ru-RU" b="1" dirty="0">
              <a:solidFill>
                <a:srgbClr val="0F49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e-mail: post@iro23.ru               </a:t>
            </a:r>
            <a:endParaRPr lang="ru-RU" altLang="ru-RU" b="1" dirty="0">
              <a:solidFill>
                <a:srgbClr val="0F49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altLang="ru-RU" b="1" dirty="0">
                <a:solidFill>
                  <a:srgbClr val="0F49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тел.: +7 (861) 232-85-78</a:t>
            </a:r>
            <a:endParaRPr lang="en-US" altLang="ru-RU" b="1" dirty="0">
              <a:solidFill>
                <a:srgbClr val="0F49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25439" y="407105"/>
            <a:ext cx="768317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0F492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Общая информация об итоговом сочинении (изложении) в </a:t>
            </a: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0F49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2019-2020 </a:t>
            </a: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0F492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учебном году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1519009"/>
            <a:ext cx="8606190" cy="2071702"/>
          </a:xfrm>
          <a:prstGeom prst="rect">
            <a:avLst/>
          </a:prstGeom>
          <a:solidFill>
            <a:srgbClr val="C5F3D2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436688" marR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F4920"/>
              </a:solidFill>
              <a:latin typeface="Georgia" pitchFamily="18" charset="0"/>
              <a:ea typeface="+mj-ea"/>
              <a:cs typeface="+mj-cs"/>
            </a:endParaRPr>
          </a:p>
          <a:p>
            <a:pPr marL="1436688" marR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F4920"/>
              </a:solidFill>
              <a:latin typeface="Georgia" pitchFamily="18" charset="0"/>
              <a:ea typeface="+mj-ea"/>
              <a:cs typeface="+mj-cs"/>
            </a:endParaRPr>
          </a:p>
          <a:p>
            <a:pPr marL="1436688" marR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F4920"/>
              </a:solidFill>
              <a:latin typeface="Georgia" pitchFamily="18" charset="0"/>
              <a:ea typeface="+mj-ea"/>
              <a:cs typeface="+mj-cs"/>
            </a:endParaRPr>
          </a:p>
          <a:p>
            <a:pPr marL="1436688" marR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F4920"/>
              </a:solidFill>
              <a:latin typeface="Georgia" pitchFamily="18" charset="0"/>
              <a:ea typeface="+mj-ea"/>
              <a:cs typeface="+mj-cs"/>
            </a:endParaRPr>
          </a:p>
          <a:p>
            <a:pPr marL="719138" marR="0" defTabSz="685800" eaLnBrk="1" latinLnBrk="0" hangingPunct="1"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F4920"/>
                </a:solidFill>
                <a:latin typeface="Georgia" pitchFamily="18" charset="0"/>
                <a:ea typeface="+mj-ea"/>
                <a:cs typeface="+mj-cs"/>
              </a:rPr>
              <a:t>Результатом итогового сочинения является «зачёт» или «незачёт».</a:t>
            </a:r>
          </a:p>
          <a:p>
            <a:pPr marL="719138" marR="0" defTabSz="685800" eaLnBrk="1" latinLnBrk="0" hangingPunct="1"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F4920"/>
                </a:solidFill>
                <a:latin typeface="Georgia" pitchFamily="18" charset="0"/>
                <a:ea typeface="+mj-ea"/>
                <a:cs typeface="+mj-cs"/>
              </a:rPr>
              <a:t>Если выпускник получил за итоговое сочинение неудовлетворительный результат, ему предоставляется возможность его пересдать в текущем году. </a:t>
            </a:r>
          </a:p>
          <a:p>
            <a:pPr marL="719138" defTabSz="685800" eaLnBrk="1" hangingPunct="1"/>
            <a:r>
              <a:rPr lang="ru-RU" altLang="ru-RU" sz="1600" b="1" dirty="0">
                <a:solidFill>
                  <a:srgbClr val="0F4920"/>
                </a:solidFill>
                <a:latin typeface="Georgia" pitchFamily="18" charset="0"/>
              </a:rPr>
              <a:t>Дата написания: 04.12.2019 г.</a:t>
            </a:r>
          </a:p>
          <a:p>
            <a:pPr marL="719138" defTabSz="685800" eaLnBrk="1" hangingPunct="1"/>
            <a:r>
              <a:rPr lang="ru-RU" altLang="ru-RU" sz="1600" b="1" dirty="0">
                <a:solidFill>
                  <a:srgbClr val="0F4920"/>
                </a:solidFill>
                <a:latin typeface="Georgia" pitchFamily="18" charset="0"/>
              </a:rPr>
              <a:t>Даты пересдачи</a:t>
            </a:r>
            <a:r>
              <a:rPr lang="ru-RU" altLang="ru-RU" sz="1600" dirty="0">
                <a:solidFill>
                  <a:srgbClr val="0F4920"/>
                </a:solidFill>
                <a:latin typeface="Georgia" pitchFamily="18" charset="0"/>
              </a:rPr>
              <a:t>: 05.02.2020 г., 06.05.2020 г.</a:t>
            </a:r>
          </a:p>
          <a:p>
            <a:pPr marL="719138" defTabSz="685800" eaLnBrk="1" hangingPunct="1"/>
            <a:r>
              <a:rPr lang="ru-RU" altLang="ru-RU" sz="1600" b="1" dirty="0">
                <a:solidFill>
                  <a:srgbClr val="0F4920"/>
                </a:solidFill>
                <a:latin typeface="Georgia" pitchFamily="18" charset="0"/>
              </a:rPr>
              <a:t>Время написания </a:t>
            </a:r>
            <a:r>
              <a:rPr lang="ru-RU" altLang="ru-RU" sz="1600" dirty="0">
                <a:solidFill>
                  <a:srgbClr val="0F4920"/>
                </a:solidFill>
                <a:latin typeface="Georgia" pitchFamily="18" charset="0"/>
              </a:rPr>
              <a:t>– 3 часа 55 минут (235 минут). </a:t>
            </a:r>
          </a:p>
          <a:p>
            <a:pPr marL="719138" defTabSz="685800" eaLnBrk="1" hangingPunct="1"/>
            <a:r>
              <a:rPr lang="ru-RU" altLang="ru-RU" sz="1600" dirty="0">
                <a:solidFill>
                  <a:srgbClr val="0F4920"/>
                </a:solidFill>
                <a:latin typeface="Georgia" pitchFamily="18" charset="0"/>
              </a:rPr>
              <a:t>Для учащихся с ОВЗ, детей-инвалидов – 1,5 часа дополнительно.</a:t>
            </a:r>
          </a:p>
          <a:p>
            <a:pPr marL="1436688" defTabSz="685800" eaLnBrk="1" hangingPunct="1">
              <a:lnSpc>
                <a:spcPct val="90000"/>
              </a:lnSpc>
            </a:pPr>
            <a:endParaRPr lang="ru-RU" altLang="ru-RU" dirty="0">
              <a:solidFill>
                <a:srgbClr val="0F4920"/>
              </a:solidFill>
              <a:latin typeface="Georgia" pitchFamily="18" charset="0"/>
            </a:endParaRPr>
          </a:p>
          <a:p>
            <a:pPr marL="1436688" defTabSz="685800" eaLnBrk="1" hangingPunct="1">
              <a:lnSpc>
                <a:spcPct val="90000"/>
              </a:lnSpc>
            </a:pPr>
            <a:endParaRPr lang="ru-RU" altLang="ru-RU" dirty="0">
              <a:solidFill>
                <a:srgbClr val="0F4920"/>
              </a:solidFill>
              <a:latin typeface="Georgia" pitchFamily="18" charset="0"/>
            </a:endParaRPr>
          </a:p>
          <a:p>
            <a:pPr marL="1436688" marR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F4920"/>
              </a:solidFill>
              <a:latin typeface="Georgia" pitchFamily="18" charset="0"/>
              <a:ea typeface="+mj-ea"/>
              <a:cs typeface="+mj-cs"/>
            </a:endParaRPr>
          </a:p>
          <a:p>
            <a:pPr marL="1436688" marR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F4920"/>
              </a:solidFill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3271072"/>
              </p:ext>
            </p:extLst>
          </p:nvPr>
        </p:nvGraphicFramePr>
        <p:xfrm>
          <a:off x="231506" y="3786193"/>
          <a:ext cx="8606189" cy="266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3063">
                <a:tc>
                  <a:txBody>
                    <a:bodyPr/>
                    <a:lstStyle/>
                    <a:p>
                      <a:pPr marL="720725" lvl="0" indent="0" algn="l" defTabSz="685800" eaLnBrk="1" hangingPunct="1">
                        <a:lnSpc>
                          <a:spcPct val="90000"/>
                        </a:lnSpc>
                      </a:pPr>
                      <a:r>
                        <a:rPr lang="ru-RU" altLang="ru-RU" sz="1600" b="1" dirty="0">
                          <a:solidFill>
                            <a:schemeClr val="bg1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Тематические </a:t>
                      </a:r>
                      <a:r>
                        <a:rPr lang="ru-RU" altLang="ru-RU" sz="16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  направления   итогового   </a:t>
                      </a:r>
                      <a:r>
                        <a:rPr lang="ru-RU" altLang="ru-RU" sz="1600" b="1" dirty="0">
                          <a:solidFill>
                            <a:schemeClr val="bg1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сочинения </a:t>
                      </a:r>
                    </a:p>
                    <a:p>
                      <a:pPr marL="720725" lvl="0" indent="0" algn="l" defTabSz="685800" eaLnBrk="1" hangingPunct="1">
                        <a:lnSpc>
                          <a:spcPct val="90000"/>
                        </a:lnSpc>
                      </a:pPr>
                      <a:r>
                        <a:rPr lang="ru-RU" altLang="ru-RU" sz="1600" b="1" dirty="0">
                          <a:solidFill>
                            <a:schemeClr val="bg1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в 2019- 2020 </a:t>
                      </a:r>
                      <a:r>
                        <a:rPr lang="ru-RU" altLang="ru-RU" sz="1600" b="1" dirty="0" err="1">
                          <a:solidFill>
                            <a:schemeClr val="bg1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уч</a:t>
                      </a:r>
                      <a:r>
                        <a:rPr lang="ru-RU" altLang="ru-RU" sz="1600" b="1" dirty="0">
                          <a:solidFill>
                            <a:schemeClr val="bg1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. г.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73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8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104C21"/>
                          </a:solidFill>
                          <a:latin typeface="Georgia" pitchFamily="18" charset="0"/>
                          <a:ea typeface="Times New Roman" pitchFamily="18" charset="0"/>
                          <a:cs typeface="Times New Roman" pitchFamily="18" charset="0"/>
                        </a:rPr>
                        <a:t>1. «Война и мир» - к 150-летию великой книги</a:t>
                      </a:r>
                      <a:endParaRPr lang="ru-RU" sz="1600" b="1" dirty="0">
                        <a:solidFill>
                          <a:srgbClr val="104C2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2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2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04C21"/>
                          </a:solidFill>
                          <a:latin typeface="Georgia" pitchFamily="18" charset="0"/>
                          <a:cs typeface="Arial" pitchFamily="34" charset="0"/>
                        </a:rPr>
                        <a:t>2. Надежда и отчаяние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9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8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3. Добро и зло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2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1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4. Гордость и смирение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9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9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104C21"/>
                          </a:solidFill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5. Он и она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2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2E12D1E6-A3D3-4F57-94FB-0E7EFDCE9C46}"/>
              </a:ext>
            </a:extLst>
          </p:cNvPr>
          <p:cNvSpPr>
            <a:spLocks noChangeAspect="1"/>
          </p:cNvSpPr>
          <p:nvPr/>
        </p:nvSpPr>
        <p:spPr>
          <a:xfrm>
            <a:off x="395536" y="2328736"/>
            <a:ext cx="396000" cy="396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285728"/>
            <a:ext cx="768317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defRPr sz="1800" b="1" cap="all">
                <a:solidFill>
                  <a:srgbClr val="177331"/>
                </a:solidFill>
                <a:latin typeface="Georgia" pitchFamily="18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104C21"/>
                </a:solidFill>
              </a:rPr>
              <a:t>Общая информация об итоговом сочинении (изложении) в </a:t>
            </a:r>
            <a:r>
              <a:rPr lang="ru-RU" altLang="ru-RU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2019-2020</a:t>
            </a:r>
            <a:r>
              <a:rPr lang="ru-RU" altLang="ru-RU" dirty="0">
                <a:solidFill>
                  <a:srgbClr val="104C21"/>
                </a:solidFill>
              </a:rPr>
              <a:t> учебном году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424" y="1357808"/>
            <a:ext cx="9144000" cy="1131674"/>
          </a:xfrm>
          <a:prstGeom prst="rect">
            <a:avLst/>
          </a:prstGeom>
          <a:solidFill>
            <a:srgbClr val="20A04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08038" defTabSz="685800" eaLnBrk="1" hangingPunct="1">
              <a:lnSpc>
                <a:spcPct val="90000"/>
              </a:lnSpc>
            </a:pPr>
            <a:r>
              <a:rPr lang="ru-RU" altLang="ru-RU" sz="1600" b="1" cap="all" dirty="0">
                <a:solidFill>
                  <a:schemeClr val="bg1"/>
                </a:solidFill>
                <a:latin typeface="Georgia" pitchFamily="18" charset="0"/>
              </a:rPr>
              <a:t>К  проверке  по  критериям  оценивания </a:t>
            </a:r>
          </a:p>
          <a:p>
            <a:pPr marL="808038" defTabSz="685800" eaLnBrk="1" hangingPunct="1">
              <a:lnSpc>
                <a:spcPct val="90000"/>
              </a:lnSpc>
            </a:pPr>
            <a:r>
              <a:rPr lang="ru-RU" altLang="ru-RU" sz="1600" b="1" cap="all" dirty="0">
                <a:solidFill>
                  <a:schemeClr val="bg1"/>
                </a:solidFill>
                <a:latin typeface="Georgia" pitchFamily="18" charset="0"/>
              </a:rPr>
              <a:t>допускаются 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Georgia" pitchFamily="18" charset="0"/>
              </a:rPr>
              <a:t>  итоговые   </a:t>
            </a:r>
            <a:r>
              <a:rPr lang="ru-RU" altLang="ru-RU" sz="1600" b="1" cap="all" dirty="0">
                <a:solidFill>
                  <a:schemeClr val="bg1"/>
                </a:solidFill>
                <a:latin typeface="Georgia" pitchFamily="18" charset="0"/>
              </a:rPr>
              <a:t>сочинения, </a:t>
            </a:r>
          </a:p>
          <a:p>
            <a:pPr marL="808038" defTabSz="685800" eaLnBrk="1" hangingPunct="1">
              <a:lnSpc>
                <a:spcPct val="90000"/>
              </a:lnSpc>
            </a:pPr>
            <a:r>
              <a:rPr lang="ru-RU" altLang="ru-RU" sz="1600" b="1" cap="all" dirty="0">
                <a:solidFill>
                  <a:schemeClr val="bg1"/>
                </a:solidFill>
                <a:latin typeface="Georgia" pitchFamily="18" charset="0"/>
              </a:rPr>
              <a:t>соответствующие 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Georgia" pitchFamily="18" charset="0"/>
              </a:rPr>
              <a:t>  установленным   требованиям</a:t>
            </a:r>
            <a:r>
              <a:rPr lang="ru-RU" altLang="ru-RU" sz="1600" b="1" cap="all" dirty="0">
                <a:solidFill>
                  <a:schemeClr val="bg1"/>
                </a:solidFill>
                <a:latin typeface="Georgia" pitchFamily="18" charset="0"/>
              </a:rPr>
              <a:t>: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4848" y="2571744"/>
            <a:ext cx="9144000" cy="2000264"/>
          </a:xfrm>
          <a:prstGeom prst="rect">
            <a:avLst/>
          </a:prstGeom>
          <a:solidFill>
            <a:srgbClr val="AFEFC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81088" defTabSz="685800" eaLnBrk="1" hangingPunct="1">
              <a:lnSpc>
                <a:spcPct val="90000"/>
              </a:lnSpc>
            </a:pPr>
            <a:endParaRPr lang="ru-RU" altLang="ru-RU" b="1" dirty="0">
              <a:solidFill>
                <a:srgbClr val="981027"/>
              </a:solidFill>
              <a:latin typeface="Georgia" pitchFamily="18" charset="0"/>
              <a:ea typeface="+mj-ea"/>
              <a:cs typeface="+mj-cs"/>
            </a:endParaRPr>
          </a:p>
          <a:p>
            <a:pPr marL="804863" defTabSz="685800" eaLnBrk="1" hangingPunct="1">
              <a:lnSpc>
                <a:spcPct val="90000"/>
              </a:lnSpc>
            </a:pPr>
            <a:r>
              <a:rPr lang="ru-RU" altLang="ru-RU" sz="1600" b="1" cap="all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Требование </a:t>
            </a:r>
            <a:r>
              <a:rPr lang="ru-RU" altLang="ru-RU" sz="1600" b="1" cap="all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  </a:t>
            </a:r>
            <a:r>
              <a:rPr lang="ru-RU" altLang="ru-RU" sz="1600" b="1" cap="all" dirty="0" smtClean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1</a:t>
            </a:r>
            <a:r>
              <a:rPr lang="ru-RU" altLang="ru-RU" sz="1600" b="1" cap="all" dirty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.</a:t>
            </a:r>
            <a:r>
              <a:rPr lang="ru-RU" altLang="ru-RU" sz="1600" b="1" cap="all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lang="ru-RU" altLang="ru-RU" sz="1600" b="1" cap="all" dirty="0" smtClean="0">
              <a:solidFill>
                <a:srgbClr val="C4004F"/>
              </a:solidFill>
              <a:latin typeface="Georgia" pitchFamily="18" charset="0"/>
              <a:ea typeface="+mj-ea"/>
              <a:cs typeface="+mj-cs"/>
            </a:endParaRPr>
          </a:p>
          <a:p>
            <a:pPr marL="804863" defTabSz="685800" eaLnBrk="1" hangingPunct="1">
              <a:lnSpc>
                <a:spcPct val="90000"/>
              </a:lnSpc>
            </a:pPr>
            <a:r>
              <a:rPr lang="ru-RU" altLang="ru-RU" sz="1600" b="1" cap="all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«Объём   итогового   </a:t>
            </a:r>
            <a:r>
              <a:rPr lang="ru-RU" altLang="ru-RU" sz="1600" b="1" cap="all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сочинения»</a:t>
            </a:r>
          </a:p>
          <a:p>
            <a:pPr marL="804863" defTabSz="685800"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Рекомендуемое 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количество слов – от 350 </a:t>
            </a:r>
            <a:r>
              <a:rPr lang="ru-RU" altLang="ru-RU" sz="1600" i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(*вуз).</a:t>
            </a:r>
          </a:p>
          <a:p>
            <a:pPr marL="804863" defTabSz="685800" eaLnBrk="1" hangingPunct="1">
              <a:lnSpc>
                <a:spcPct val="90000"/>
              </a:lnSpc>
            </a:pPr>
            <a:r>
              <a:rPr lang="ru-RU" altLang="ru-RU" sz="160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Максимальное количество слов в сочинении не устанавливается. Если в сочинении </a:t>
            </a:r>
            <a:r>
              <a:rPr lang="ru-RU" altLang="ru-RU" sz="1600" b="1" u="sng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менее 250 слов </a:t>
            </a:r>
          </a:p>
          <a:p>
            <a:pPr marL="804863" defTabSz="685800" eaLnBrk="1" hangingPunct="1">
              <a:lnSpc>
                <a:spcPct val="90000"/>
              </a:lnSpc>
            </a:pPr>
            <a:r>
              <a:rPr lang="ru-RU" altLang="ru-RU" sz="160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(в подсчёт включаются все слова, в том числе служебные), то выставляется 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«незачёт</a:t>
            </a:r>
            <a:r>
              <a:rPr lang="ru-RU" altLang="ru-RU" sz="1600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» за невыполнение требования № 1 и «незачёт» за работу в целом (такое сочинение не проверяется по критериям оценивания).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4848" y="4643446"/>
            <a:ext cx="9144000" cy="2138472"/>
          </a:xfrm>
          <a:prstGeom prst="rect">
            <a:avLst/>
          </a:prstGeom>
          <a:solidFill>
            <a:srgbClr val="AFEFC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11213" defTabSz="685800" eaLnBrk="1" hangingPunct="1">
              <a:lnSpc>
                <a:spcPct val="90000"/>
              </a:lnSpc>
            </a:pPr>
            <a:r>
              <a:rPr lang="ru-RU" altLang="ru-RU" sz="1600" b="1" cap="all" dirty="0" smtClean="0">
                <a:solidFill>
                  <a:srgbClr val="C4004F"/>
                </a:solidFill>
                <a:latin typeface="Georgia" pitchFamily="18" charset="0"/>
              </a:rPr>
              <a:t>Требование   </a:t>
            </a:r>
            <a:r>
              <a:rPr lang="ru-RU" altLang="ru-RU" sz="1600" b="1" cap="all" dirty="0" smtClean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811213" defTabSz="685800" eaLnBrk="1" hangingPunct="1">
              <a:lnSpc>
                <a:spcPct val="90000"/>
              </a:lnSpc>
            </a:pPr>
            <a:r>
              <a:rPr lang="ru-RU" altLang="ru-RU" sz="1600" b="1" cap="all" dirty="0" smtClean="0">
                <a:solidFill>
                  <a:srgbClr val="C4004F"/>
                </a:solidFill>
                <a:latin typeface="Georgia" pitchFamily="18" charset="0"/>
              </a:rPr>
              <a:t>«Самостоятельность   написания   итогового   сочинения»</a:t>
            </a:r>
          </a:p>
          <a:p>
            <a:pPr marL="811213" defTabSz="685800" eaLnBrk="1" hangingPunct="1">
              <a:lnSpc>
                <a:spcPct val="90000"/>
              </a:lnSpc>
            </a:pPr>
            <a:r>
              <a:rPr lang="ru-RU" altLang="ru-RU" sz="1600" dirty="0" smtClean="0">
                <a:solidFill>
                  <a:srgbClr val="104C21"/>
                </a:solidFill>
                <a:latin typeface="Georgia" pitchFamily="18" charset="0"/>
              </a:rPr>
              <a:t>Итоговое сочинение выполняется самостоятельно. </a:t>
            </a: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</a:rPr>
              <a:t>Не допускается списывание</a:t>
            </a:r>
            <a:r>
              <a:rPr lang="ru-RU" altLang="ru-RU" sz="1600" dirty="0" smtClean="0">
                <a:solidFill>
                  <a:srgbClr val="104C21"/>
                </a:solidFill>
                <a:latin typeface="Georgia" pitchFamily="18" charset="0"/>
              </a:rPr>
              <a:t>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pPr marL="811213" defTabSz="685800"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</a:rPr>
              <a:t>Если сочинение признано несамостоятельным, то выставляется «незачёт» </a:t>
            </a:r>
            <a:r>
              <a:rPr lang="ru-RU" altLang="ru-RU" sz="1600" dirty="0" smtClean="0">
                <a:solidFill>
                  <a:srgbClr val="104C21"/>
                </a:solidFill>
                <a:latin typeface="Georgia" pitchFamily="18" charset="0"/>
              </a:rPr>
              <a:t>за невыполнение требования 2 и «незачёт» за работу в целом (такое сочинение не проверяется по критериям оценивания).</a:t>
            </a:r>
            <a:endParaRPr lang="ru-RU" altLang="ru-RU" sz="1600" b="1" cap="all" dirty="0">
              <a:solidFill>
                <a:srgbClr val="C4004F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F27C23F0-E061-4DD5-9DA9-B47684A05DE3}"/>
              </a:ext>
            </a:extLst>
          </p:cNvPr>
          <p:cNvSpPr>
            <a:spLocks noChangeAspect="1"/>
          </p:cNvSpPr>
          <p:nvPr/>
        </p:nvSpPr>
        <p:spPr>
          <a:xfrm>
            <a:off x="251520" y="3364160"/>
            <a:ext cx="396000" cy="396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2FD1581-C70F-4B9C-8AC1-130852FC86A9}"/>
              </a:ext>
            </a:extLst>
          </p:cNvPr>
          <p:cNvSpPr>
            <a:spLocks noChangeAspect="1"/>
          </p:cNvSpPr>
          <p:nvPr/>
        </p:nvSpPr>
        <p:spPr>
          <a:xfrm>
            <a:off x="251520" y="6007071"/>
            <a:ext cx="396000" cy="396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404594"/>
            <a:ext cx="7683177" cy="64140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104C2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Общая информация об итоговом сочинении (изложении) в </a:t>
            </a: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104C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2019-2020</a:t>
            </a: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104C2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учебном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61" y="1305207"/>
            <a:ext cx="9144000" cy="753054"/>
          </a:xfrm>
          <a:prstGeom prst="rect">
            <a:avLst/>
          </a:prstGeom>
          <a:solidFill>
            <a:srgbClr val="20A04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63538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Сочинение  оценивается  по  пяти  критериям: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4743" y="2045878"/>
            <a:ext cx="9125310" cy="500066"/>
          </a:xfrm>
          <a:prstGeom prst="rect">
            <a:avLst/>
          </a:prstGeom>
          <a:solidFill>
            <a:srgbClr val="C5F3D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Критерий 1. Соответствие теме.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4743" y="2538510"/>
            <a:ext cx="9125310" cy="714380"/>
          </a:xfrm>
          <a:prstGeom prst="rect">
            <a:avLst/>
          </a:prstGeom>
          <a:solidFill>
            <a:srgbClr val="8FE9A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Критерий 2. Аргументация.</a:t>
            </a:r>
          </a:p>
          <a:p>
            <a:pPr marL="1076325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Привлечение литературного материала.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4743" y="3244186"/>
            <a:ext cx="9125310" cy="571504"/>
          </a:xfrm>
          <a:prstGeom prst="rect">
            <a:avLst/>
          </a:prstGeom>
          <a:solidFill>
            <a:srgbClr val="C5F3D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Критерий 3. Композиция.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25856" y="3782183"/>
            <a:ext cx="9125309" cy="642942"/>
          </a:xfrm>
          <a:prstGeom prst="rect">
            <a:avLst/>
          </a:prstGeom>
          <a:solidFill>
            <a:srgbClr val="8FE9A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Критерий 4. Качество письменной речи.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25855" y="4413132"/>
            <a:ext cx="9144000" cy="500066"/>
          </a:xfrm>
          <a:prstGeom prst="rect">
            <a:avLst/>
          </a:prstGeom>
          <a:solidFill>
            <a:srgbClr val="C5F3D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defTabSz="685800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Критерий 5. Грамотность.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33433" y="4902661"/>
            <a:ext cx="9144000" cy="1571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63538" defTabSz="685800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Критерии 1 и 2 являются основными</a:t>
            </a:r>
            <a:r>
              <a:rPr lang="ru-RU" altLang="ru-RU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.</a:t>
            </a:r>
          </a:p>
          <a:p>
            <a:pPr marL="363538" defTabSz="685800" eaLnBrk="1" hangingPunct="1">
              <a:lnSpc>
                <a:spcPct val="90000"/>
              </a:lnSpc>
            </a:pPr>
            <a:endParaRPr lang="ru-RU" altLang="ru-RU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363538" defTabSz="685800" eaLnBrk="1" hangingPunct="1">
              <a:lnSpc>
                <a:spcPct val="90000"/>
              </a:lnSpc>
            </a:pPr>
            <a:r>
              <a:rPr lang="ru-RU" altLang="ru-RU" i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Для получения «зачёта» за итоговое сочинение необходимо получить «зачёт</a:t>
            </a:r>
            <a:r>
              <a:rPr lang="ru-RU" altLang="ru-RU" i="1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»: Т1, Т2,       К1, К2,     по одному из критериев К3-К5.</a:t>
            </a:r>
            <a:endParaRPr lang="ru-RU" altLang="ru-RU" i="1" dirty="0">
              <a:solidFill>
                <a:srgbClr val="C4004F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BC975E90-4F84-4330-B905-F9FDFA3900CE}"/>
              </a:ext>
            </a:extLst>
          </p:cNvPr>
          <p:cNvSpPr>
            <a:spLocks noChangeAspect="1"/>
          </p:cNvSpPr>
          <p:nvPr/>
        </p:nvSpPr>
        <p:spPr>
          <a:xfrm>
            <a:off x="434111" y="2164294"/>
            <a:ext cx="288000" cy="288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CCF2F7F8-D490-4D45-9214-A9E273EEB178}"/>
              </a:ext>
            </a:extLst>
          </p:cNvPr>
          <p:cNvSpPr>
            <a:spLocks noChangeAspect="1"/>
          </p:cNvSpPr>
          <p:nvPr/>
        </p:nvSpPr>
        <p:spPr>
          <a:xfrm>
            <a:off x="434111" y="2751700"/>
            <a:ext cx="288000" cy="288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13C39E25-41DE-42F8-B98A-6427C6485663}"/>
              </a:ext>
            </a:extLst>
          </p:cNvPr>
          <p:cNvSpPr>
            <a:spLocks noChangeAspect="1"/>
          </p:cNvSpPr>
          <p:nvPr/>
        </p:nvSpPr>
        <p:spPr>
          <a:xfrm>
            <a:off x="434111" y="3388150"/>
            <a:ext cx="288000" cy="288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C630BC5F-20F8-4BD6-8ABE-C6A90837AEA9}"/>
              </a:ext>
            </a:extLst>
          </p:cNvPr>
          <p:cNvSpPr>
            <a:spLocks noChangeAspect="1"/>
          </p:cNvSpPr>
          <p:nvPr/>
        </p:nvSpPr>
        <p:spPr>
          <a:xfrm>
            <a:off x="429512" y="3959654"/>
            <a:ext cx="288000" cy="288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81F867E7-6828-42A7-AB7D-E75A34F56A34}"/>
              </a:ext>
            </a:extLst>
          </p:cNvPr>
          <p:cNvSpPr>
            <a:spLocks noChangeAspect="1"/>
          </p:cNvSpPr>
          <p:nvPr/>
        </p:nvSpPr>
        <p:spPr>
          <a:xfrm>
            <a:off x="437177" y="4519165"/>
            <a:ext cx="288000" cy="288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355934"/>
            <a:ext cx="768317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104C2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Общая информация об итоговом сочинении (изложении) в </a:t>
            </a: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104C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2019-2020</a:t>
            </a:r>
            <a:r>
              <a:rPr kumimoji="0" lang="ru-RU" altLang="ru-RU" b="1" i="0" u="none" strike="noStrike" kern="1200" cap="all" spc="0" normalizeH="0" noProof="0" dirty="0">
                <a:ln>
                  <a:noFill/>
                </a:ln>
                <a:solidFill>
                  <a:srgbClr val="104C2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учебном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1113" y="1214900"/>
            <a:ext cx="9144000" cy="714379"/>
          </a:xfrm>
          <a:prstGeom prst="rect">
            <a:avLst/>
          </a:prstGeom>
          <a:solidFill>
            <a:srgbClr val="20A04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1162050" defTabSz="685800" eaLnBrk="1" hangingPunct="1">
              <a:lnSpc>
                <a:spcPct val="90000"/>
              </a:lnSpc>
            </a:pPr>
            <a:r>
              <a:rPr lang="ru-RU" altLang="ru-RU" sz="2000" b="1" cap="all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Критерий </a:t>
            </a:r>
            <a:r>
              <a:rPr lang="ru-RU" altLang="ru-RU" sz="20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1</a:t>
            </a:r>
            <a:r>
              <a:rPr lang="ru-RU" altLang="ru-RU" sz="2000" b="1" cap="all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(соответствие  теме)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1643074"/>
          </a:xfrm>
          <a:prstGeom prst="rect">
            <a:avLst/>
          </a:prstGeom>
          <a:solidFill>
            <a:srgbClr val="C5F3D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lvl="0" algn="just" defTabSz="685800" eaLnBrk="1" hangingPunct="1">
              <a:lnSpc>
                <a:spcPct val="90000"/>
              </a:lnSpc>
              <a:tabLst>
                <a:tab pos="892175" algn="l"/>
              </a:tabLst>
            </a:pPr>
            <a:r>
              <a:rPr lang="ru-RU" altLang="ru-RU" sz="1600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«Незачёт» ставится только в случае, если сочинение </a:t>
            </a:r>
          </a:p>
          <a:p>
            <a:pPr marL="1076325" lvl="0" algn="just" defTabSz="685800" eaLnBrk="1" hangingPunct="1">
              <a:lnSpc>
                <a:spcPct val="90000"/>
              </a:lnSpc>
              <a:tabLst>
                <a:tab pos="892175" algn="l"/>
              </a:tabLst>
            </a:pPr>
            <a:r>
              <a:rPr lang="ru-RU" altLang="ru-RU" sz="1600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не соответствует теме или в нём не прослеживается конкретной цели высказывания, то есть коммуникативного замысла. </a:t>
            </a:r>
          </a:p>
          <a:p>
            <a:pPr marL="1076325" lvl="0" algn="just" defTabSz="685800" eaLnBrk="1" hangingPunct="1">
              <a:lnSpc>
                <a:spcPct val="90000"/>
              </a:lnSpc>
              <a:tabLst>
                <a:tab pos="892175" algn="l"/>
              </a:tabLst>
            </a:pPr>
            <a:endParaRPr lang="ru-RU" altLang="ru-RU" sz="1200" b="1" dirty="0">
              <a:solidFill>
                <a:srgbClr val="981027"/>
              </a:solidFill>
              <a:latin typeface="Georgia" pitchFamily="18" charset="0"/>
              <a:ea typeface="+mj-ea"/>
              <a:cs typeface="+mj-cs"/>
            </a:endParaRPr>
          </a:p>
          <a:p>
            <a:pPr marL="1076325" lvl="0" algn="just" defTabSz="685800" eaLnBrk="1" hangingPunct="1">
              <a:lnSpc>
                <a:spcPct val="90000"/>
              </a:lnSpc>
              <a:tabLst>
                <a:tab pos="892175" algn="l"/>
              </a:tabLst>
            </a:pP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Во всех остальных случаях выставляется «зачёт</a:t>
            </a:r>
            <a:r>
              <a:rPr lang="ru-RU" altLang="ru-RU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».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2428892"/>
          </a:xfrm>
          <a:prstGeom prst="rect">
            <a:avLst/>
          </a:prstGeom>
          <a:solidFill>
            <a:srgbClr val="8FE9A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Типичные ошибки по критерию 1:</a:t>
            </a:r>
          </a:p>
          <a:p>
            <a:pPr marL="1419225" indent="-342900" defTabSz="685800" eaLnBrk="1" hangingPunct="1">
              <a:buFont typeface="+mj-lt"/>
              <a:buAutoNum type="arabicParenR"/>
            </a:pP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неоправданное 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расширение конкретной темы сочинения до темы направления ;</a:t>
            </a:r>
          </a:p>
          <a:p>
            <a:pPr marL="1419225" indent="-342900" defTabSz="685800" eaLnBrk="1" hangingPunct="1">
              <a:buFont typeface="+mj-lt"/>
              <a:buAutoNum type="arabicParenR"/>
            </a:pP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неумение 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выявить ключевые слова в формулировке вопроса и отклонение от темы сочинения; </a:t>
            </a:r>
            <a:endParaRPr lang="ru-RU" altLang="ru-RU" sz="1600" b="1" dirty="0" smtClean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1419225" indent="-342900" defTabSz="685800" eaLnBrk="1" hangingPunct="1">
              <a:buFont typeface="+mj-lt"/>
              <a:buAutoNum type="arabicParenR"/>
            </a:pP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игнорирование  вопросительных  слов  в  формулировке (</a:t>
            </a:r>
            <a:r>
              <a:rPr lang="ru-RU" altLang="ru-RU" sz="1600" i="1" u="sng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Почему</a:t>
            </a:r>
            <a:r>
              <a:rPr lang="ru-RU" altLang="ru-RU" sz="1600" i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надеяться всегда лучше, чем отчаиваться?);</a:t>
            </a:r>
            <a:endParaRPr lang="ru-RU" altLang="ru-RU" sz="1600" i="1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1419225" indent="-342900" defTabSz="685800" eaLnBrk="1" hangingPunct="1">
              <a:buFont typeface="+mj-lt"/>
              <a:buAutoNum type="arabicParenR"/>
            </a:pPr>
            <a:r>
              <a:rPr lang="ru-RU" altLang="ru-RU" sz="1600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непонимание 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терминов или нравственно-психологических понятий в формулировке избранной темы.</a:t>
            </a:r>
          </a:p>
          <a:p>
            <a:pPr marL="1419225" indent="-342900" algn="just" defTabSz="685800" eaLnBrk="1" hangingPunct="1">
              <a:lnSpc>
                <a:spcPct val="90000"/>
              </a:lnSpc>
              <a:buAutoNum type="arabicPeriod"/>
            </a:pPr>
            <a:endParaRPr lang="ru-RU" altLang="ru-RU" b="1" dirty="0">
              <a:solidFill>
                <a:srgbClr val="981027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6072206"/>
            <a:ext cx="9144000" cy="642942"/>
          </a:xfrm>
          <a:prstGeom prst="rect">
            <a:avLst/>
          </a:prstGeom>
          <a:solidFill>
            <a:srgbClr val="C5F3D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81088" indent="-4763" algn="just" defTabSz="685800"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Выбор темы: 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понимание формулировки </a:t>
            </a:r>
            <a:r>
              <a:rPr lang="ru-RU" altLang="ru-RU" sz="1600" i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(«Всякая ли мечта </a:t>
            </a:r>
            <a:r>
              <a:rPr lang="ru-RU" altLang="ru-RU" sz="1600" i="1" u="sng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достойна </a:t>
            </a:r>
            <a:r>
              <a:rPr lang="ru-RU" altLang="ru-RU" sz="1600" i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человека?»,  2018)</a:t>
            </a:r>
            <a:r>
              <a:rPr lang="ru-RU" altLang="ru-RU" sz="1600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, наличие аргументов.  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10FD94E8-E325-4BAB-BC79-47EA52B6CDB9}"/>
              </a:ext>
            </a:extLst>
          </p:cNvPr>
          <p:cNvSpPr>
            <a:spLocks noChangeAspect="1"/>
          </p:cNvSpPr>
          <p:nvPr/>
        </p:nvSpPr>
        <p:spPr>
          <a:xfrm>
            <a:off x="323528" y="2498858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69808D1-AB02-474B-836E-C5DDC4F1E22A}"/>
              </a:ext>
            </a:extLst>
          </p:cNvPr>
          <p:cNvSpPr>
            <a:spLocks noChangeAspect="1"/>
          </p:cNvSpPr>
          <p:nvPr/>
        </p:nvSpPr>
        <p:spPr>
          <a:xfrm>
            <a:off x="347490" y="4570322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754EEEC-8719-4D87-9BDA-FC3538F43532}"/>
              </a:ext>
            </a:extLst>
          </p:cNvPr>
          <p:cNvSpPr>
            <a:spLocks noChangeAspect="1"/>
          </p:cNvSpPr>
          <p:nvPr/>
        </p:nvSpPr>
        <p:spPr>
          <a:xfrm>
            <a:off x="323528" y="6177677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60823" y="404664"/>
            <a:ext cx="768317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7624" y="369168"/>
            <a:ext cx="6912768" cy="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ru-RU" altLang="ru-RU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Критерий </a:t>
            </a:r>
            <a:r>
              <a:rPr lang="ru-RU" altLang="ru-RU" b="1" cap="all" dirty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ru-RU" altLang="ru-RU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(Аргументация.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ru-RU" altLang="ru-RU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 Привлечение  литературного  материала)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7141" y="1285860"/>
            <a:ext cx="8929718" cy="2143140"/>
          </a:xfrm>
          <a:prstGeom prst="rect">
            <a:avLst/>
          </a:prstGeom>
          <a:solidFill>
            <a:srgbClr val="AFEFC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17550" defTabSz="685800"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Участник сочинения, приводя примеры из литературного  материала,  имеет  право  привлекать  не  только  художественные произведения,  но  и  дневники,  мемуары,  публицистику,  произведения  устного народного  творчества  (за  исключением  малых  жанров),  другие  источники отечественной или мировой литературы (</a:t>
            </a:r>
            <a:r>
              <a:rPr lang="ru-RU" altLang="ru-RU" b="1" u="sng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достаточно опоры на один текст</a:t>
            </a:r>
            <a:r>
              <a:rPr lang="ru-RU" altLang="ru-RU" b="1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);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141" y="3571876"/>
            <a:ext cx="8929718" cy="2214578"/>
          </a:xfrm>
          <a:prstGeom prst="rect">
            <a:avLst/>
          </a:prstGeom>
          <a:solidFill>
            <a:srgbClr val="AFEFC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17550" defTabSz="685800"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«Незачёт»  ставится  при  условии,  если  </a:t>
            </a:r>
          </a:p>
          <a:p>
            <a:pPr marL="717550" defTabSz="685800" eaLnBrk="1" hangingPunct="1">
              <a:lnSpc>
                <a:spcPct val="90000"/>
              </a:lnSpc>
              <a:buFontTx/>
              <a:buChar char="-"/>
            </a:pP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сочинение  написано  без  опоры  на литературный  материал,  </a:t>
            </a:r>
          </a:p>
          <a:p>
            <a:pPr marL="717550" defTabSz="685800" eaLnBrk="1" hangingPunct="1">
              <a:lnSpc>
                <a:spcPct val="90000"/>
              </a:lnSpc>
              <a:buFontTx/>
              <a:buChar char="-"/>
            </a:pP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 или  в  нем  существенно  искажено  содержание  выбранного текста, </a:t>
            </a:r>
          </a:p>
          <a:p>
            <a:pPr marL="717550" defTabSz="685800" eaLnBrk="1" hangingPunct="1">
              <a:lnSpc>
                <a:spcPct val="90000"/>
              </a:lnSpc>
              <a:buFontTx/>
              <a:buChar char="-"/>
            </a:pP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или литературный материал лишь </a:t>
            </a:r>
            <a:r>
              <a:rPr lang="ru-RU" altLang="ru-RU" b="1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упоминается                             </a:t>
            </a: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в работе (аргументы примерами не подкрепляются). </a:t>
            </a:r>
          </a:p>
          <a:p>
            <a:pPr marL="717550" defTabSz="685800"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Во всех остальных случаях выставляется «зачёт». 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D7C10705-36BB-4A42-A4D4-BC9A1F84934D}"/>
              </a:ext>
            </a:extLst>
          </p:cNvPr>
          <p:cNvSpPr>
            <a:spLocks noChangeAspect="1"/>
          </p:cNvSpPr>
          <p:nvPr/>
        </p:nvSpPr>
        <p:spPr>
          <a:xfrm>
            <a:off x="285720" y="2071678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4C59045B-AC6D-4407-BE91-8296CA7B4836}"/>
              </a:ext>
            </a:extLst>
          </p:cNvPr>
          <p:cNvSpPr>
            <a:spLocks noChangeAspect="1"/>
          </p:cNvSpPr>
          <p:nvPr/>
        </p:nvSpPr>
        <p:spPr>
          <a:xfrm>
            <a:off x="285720" y="4429132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44" y="5929330"/>
            <a:ext cx="8858312" cy="928670"/>
          </a:xfrm>
          <a:prstGeom prst="rect">
            <a:avLst/>
          </a:prstGeom>
          <a:solidFill>
            <a:srgbClr val="AFEFC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17550" defTabSz="685800"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Моя книжная полка (автор, персонажи, сюжет</a:t>
            </a:r>
            <a:r>
              <a:rPr lang="ru-RU" altLang="ru-RU" b="1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).</a:t>
            </a:r>
          </a:p>
          <a:p>
            <a:pPr marL="717550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Короткие рассказы, стихи!</a:t>
            </a:r>
            <a:endParaRPr lang="ru-RU" altLang="ru-RU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4C59045B-AC6D-4407-BE91-8296CA7B4836}"/>
              </a:ext>
            </a:extLst>
          </p:cNvPr>
          <p:cNvSpPr>
            <a:spLocks noChangeAspect="1"/>
          </p:cNvSpPr>
          <p:nvPr/>
        </p:nvSpPr>
        <p:spPr>
          <a:xfrm>
            <a:off x="357158" y="6215082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Пользователь\Desktop\kitap-okumak-kendini-gelistirm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14884"/>
            <a:ext cx="1714513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1000128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707236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eaLnBrk="1" hangingPunct="1">
              <a:lnSpc>
                <a:spcPct val="90000"/>
              </a:lnSpc>
              <a:defRPr/>
            </a:pP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</a:rPr>
              <a:t>На каком количестве произведений нужно строить рассуждение в итоговом сочинении?</a:t>
            </a:r>
            <a:endParaRPr lang="ru-RU" altLang="ru-RU" b="1" cap="all" dirty="0">
              <a:solidFill>
                <a:srgbClr val="104C21"/>
              </a:solidFill>
              <a:latin typeface="Georg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451978">
            <a:off x="1430064" y="4346379"/>
            <a:ext cx="768084" cy="98539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8004A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9910346-05B1-4065-8CE0-B116111F95B7}"/>
              </a:ext>
            </a:extLst>
          </p:cNvPr>
          <p:cNvSpPr/>
          <p:nvPr/>
        </p:nvSpPr>
        <p:spPr>
          <a:xfrm>
            <a:off x="-7002" y="1357274"/>
            <a:ext cx="9124653" cy="5500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60823" y="404664"/>
            <a:ext cx="768317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113" y="1411265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7623" y="400674"/>
            <a:ext cx="7930029" cy="6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ru-RU" altLang="ru-RU" sz="2000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Критерии 3 – 5</a:t>
            </a:r>
            <a:endParaRPr lang="ru-RU" altLang="ru-RU" sz="2000" b="1" cap="all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defTabSz="685800" eaLnBrk="1" hangingPunct="1">
              <a:lnSpc>
                <a:spcPct val="90000"/>
              </a:lnSpc>
            </a:pPr>
            <a:endParaRPr lang="ru-RU" altLang="ru-RU" sz="2000" b="1" cap="all" dirty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1928826"/>
          </a:xfrm>
          <a:prstGeom prst="rect">
            <a:avLst/>
          </a:prstGeom>
          <a:solidFill>
            <a:srgbClr val="C5F3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76325" algn="just" defTabSz="685800" eaLnBrk="1" hangingPunct="1">
              <a:lnSpc>
                <a:spcPct val="90000"/>
              </a:lnSpc>
            </a:pPr>
            <a:endParaRPr lang="ru-RU" altLang="ru-RU" b="1" cap="all" dirty="0" smtClean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Критерий 3. композиция   и   логика   рассуждения</a:t>
            </a:r>
          </a:p>
          <a:p>
            <a:pPr marL="1076325" algn="just" defTabSz="685800" eaLnBrk="1" hangingPunct="1">
              <a:lnSpc>
                <a:spcPct val="90000"/>
              </a:lnSpc>
            </a:pPr>
            <a:endParaRPr lang="ru-RU" altLang="ru-RU" b="1" cap="all" dirty="0" smtClean="0">
              <a:solidFill>
                <a:srgbClr val="104C21"/>
              </a:solidFill>
              <a:latin typeface="Georgia" pitchFamily="18" charset="0"/>
              <a:ea typeface="+mj-ea"/>
              <a:cs typeface="+mj-cs"/>
            </a:endParaRPr>
          </a:p>
          <a:p>
            <a:pPr marL="1076325" lvl="0" algn="just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«</a:t>
            </a:r>
            <a:r>
              <a:rPr lang="ru-RU" altLang="ru-RU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Незачёт» ставится при условии,</a:t>
            </a:r>
          </a:p>
          <a:p>
            <a:pPr marL="1076325" lvl="0" algn="just" defTabSz="685800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если грубые логические нарушения </a:t>
            </a:r>
          </a:p>
          <a:p>
            <a:pPr marL="1076325" lvl="0" algn="just" defTabSz="685800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- мешают пониманию смысла сказанного </a:t>
            </a:r>
          </a:p>
          <a:p>
            <a:pPr marL="1076325" lvl="0" algn="just" defTabSz="685800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- или отсутствует тезисно-доказательная часть. </a:t>
            </a:r>
          </a:p>
          <a:p>
            <a:pPr marL="1076325" lvl="0" algn="just" defTabSz="685800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Во всех остальных случаях выставляется «зачёт».</a:t>
            </a:r>
          </a:p>
          <a:p>
            <a:pPr marL="1076325" algn="just" defTabSz="685800" eaLnBrk="1" hangingPunct="1">
              <a:lnSpc>
                <a:spcPct val="90000"/>
              </a:lnSpc>
            </a:pPr>
            <a:endParaRPr lang="ru-RU" altLang="ru-RU" b="1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86124"/>
            <a:ext cx="9144000" cy="1785950"/>
          </a:xfrm>
          <a:prstGeom prst="rect">
            <a:avLst/>
          </a:prstGeom>
          <a:solidFill>
            <a:srgbClr val="C5F3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63538" indent="717550" defTabSz="685800" eaLnBrk="1" hangingPunct="1">
              <a:lnSpc>
                <a:spcPct val="90000"/>
              </a:lnSpc>
            </a:pPr>
            <a:endParaRPr lang="ru-RU" altLang="ru-RU" b="1" cap="all" dirty="0" smtClean="0">
              <a:solidFill>
                <a:srgbClr val="104C21"/>
              </a:solidFill>
              <a:latin typeface="Georgia" pitchFamily="18" charset="0"/>
            </a:endParaRPr>
          </a:p>
          <a:p>
            <a:pPr marL="363538" indent="717550" defTabSz="685800" eaLnBrk="1" hangingPunct="1">
              <a:lnSpc>
                <a:spcPct val="90000"/>
              </a:lnSpc>
            </a:pP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</a:rPr>
              <a:t>Критерий </a:t>
            </a:r>
            <a:r>
              <a:rPr lang="ru-RU" altLang="ru-RU" b="1" cap="all" dirty="0" smtClean="0">
                <a:solidFill>
                  <a:srgbClr val="104C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</a:rPr>
              <a:t>качество  письменной  речи</a:t>
            </a:r>
          </a:p>
          <a:p>
            <a:pPr marL="363538" indent="717550" defTabSz="685800" eaLnBrk="1" hangingPunct="1">
              <a:lnSpc>
                <a:spcPct val="90000"/>
              </a:lnSpc>
            </a:pPr>
            <a:endParaRPr lang="ru-RU" altLang="ru-RU" b="1" cap="all" dirty="0" smtClean="0">
              <a:solidFill>
                <a:srgbClr val="104C21"/>
              </a:solidFill>
              <a:latin typeface="Georgia" pitchFamily="18" charset="0"/>
            </a:endParaRPr>
          </a:p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«Незачёт» ставится при условии, если низкое качество речи </a:t>
            </a:r>
          </a:p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(в том числе речевые ошибки) существенно затрудняет                       понимание смысла сочинения. </a:t>
            </a:r>
          </a:p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Во всех остальных случаях выставляется «зачёт».</a:t>
            </a:r>
          </a:p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363538" defTabSz="685800" eaLnBrk="1" hangingPunct="1">
              <a:lnSpc>
                <a:spcPct val="90000"/>
              </a:lnSpc>
            </a:pPr>
            <a:endParaRPr lang="ru-RU" altLang="ru-RU" b="1" cap="all" dirty="0">
              <a:solidFill>
                <a:srgbClr val="104C21"/>
              </a:solidFill>
              <a:latin typeface="Georgia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1571612"/>
          </a:xfrm>
          <a:prstGeom prst="rect">
            <a:avLst/>
          </a:prstGeom>
          <a:solidFill>
            <a:srgbClr val="C5F3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081088" defTabSz="685800" eaLnBrk="1" hangingPunct="1">
              <a:lnSpc>
                <a:spcPct val="90000"/>
              </a:lnSpc>
            </a:pPr>
            <a:r>
              <a:rPr lang="ru-RU" altLang="ru-RU" b="1" cap="all" dirty="0" smtClean="0">
                <a:solidFill>
                  <a:srgbClr val="104C21"/>
                </a:solidFill>
                <a:latin typeface="Georgia" pitchFamily="18" charset="0"/>
              </a:rPr>
              <a:t>Критерий 5 «Грамотность»</a:t>
            </a:r>
          </a:p>
          <a:p>
            <a:pPr marL="1081088" defTabSz="685800" eaLnBrk="1" hangingPunct="1">
              <a:lnSpc>
                <a:spcPct val="90000"/>
              </a:lnSpc>
            </a:pPr>
            <a:endParaRPr lang="ru-RU" altLang="ru-RU" sz="1600" b="1" cap="all" dirty="0" smtClean="0">
              <a:solidFill>
                <a:srgbClr val="104C21"/>
              </a:solidFill>
              <a:latin typeface="Georgia" pitchFamily="18" charset="0"/>
            </a:endParaRPr>
          </a:p>
          <a:p>
            <a:pPr marL="1076325" lvl="0" algn="just" defTabSz="685800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«Незачёт» ставится, если на 100 слов в среднем приходится в </a:t>
            </a:r>
          </a:p>
          <a:p>
            <a:pPr marL="1076325" lvl="0" algn="just" defTabSz="685800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сумме более пяти ошибок: </a:t>
            </a:r>
          </a:p>
          <a:p>
            <a:pPr marL="1076325" lvl="0" algn="just" defTabSz="685800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грамматических, орфографических, пунктуационных. </a:t>
            </a:r>
          </a:p>
          <a:p>
            <a:pPr marL="1076325" algn="just" defTabSz="685800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C4004F"/>
                </a:solidFill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213AF31E-D506-4CDF-933E-D93976AAB366}"/>
              </a:ext>
            </a:extLst>
          </p:cNvPr>
          <p:cNvSpPr>
            <a:spLocks noChangeAspect="1"/>
          </p:cNvSpPr>
          <p:nvPr/>
        </p:nvSpPr>
        <p:spPr>
          <a:xfrm>
            <a:off x="285720" y="1428736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3674603-D9A9-4825-91B6-1C05EC59D4FF}"/>
              </a:ext>
            </a:extLst>
          </p:cNvPr>
          <p:cNvSpPr>
            <a:spLocks noChangeAspect="1"/>
          </p:cNvSpPr>
          <p:nvPr/>
        </p:nvSpPr>
        <p:spPr>
          <a:xfrm>
            <a:off x="285720" y="3714752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43674603-D9A9-4825-91B6-1C05EC59D4FF}"/>
              </a:ext>
            </a:extLst>
          </p:cNvPr>
          <p:cNvSpPr>
            <a:spLocks noChangeAspect="1"/>
          </p:cNvSpPr>
          <p:nvPr/>
        </p:nvSpPr>
        <p:spPr>
          <a:xfrm>
            <a:off x="285720" y="5715016"/>
            <a:ext cx="432000" cy="432000"/>
          </a:xfrm>
          <a:prstGeom prst="ellipse">
            <a:avLst/>
          </a:prstGeom>
          <a:solidFill>
            <a:srgbClr val="C5F3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050294B-DF1B-4466-8F76-6508FE5CF461}"/>
              </a:ext>
            </a:extLst>
          </p:cNvPr>
          <p:cNvSpPr/>
          <p:nvPr/>
        </p:nvSpPr>
        <p:spPr>
          <a:xfrm>
            <a:off x="6630401" y="3021740"/>
            <a:ext cx="14401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536831D-4BBF-4297-B9C4-45CFCA16D895}"/>
              </a:ext>
            </a:extLst>
          </p:cNvPr>
          <p:cNvSpPr/>
          <p:nvPr/>
        </p:nvSpPr>
        <p:spPr>
          <a:xfrm>
            <a:off x="2185934" y="2924944"/>
            <a:ext cx="14401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05980" y="404664"/>
            <a:ext cx="7929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685800">
              <a:lnSpc>
                <a:spcPct val="90000"/>
              </a:lnSpc>
            </a:pPr>
            <a:r>
              <a:rPr lang="ru-RU" altLang="ru-RU" sz="2000" b="1" cap="all" dirty="0">
                <a:solidFill>
                  <a:srgbClr val="104C21"/>
                </a:solidFill>
                <a:latin typeface="Georgia" pitchFamily="18" charset="0"/>
                <a:ea typeface="+mj-ea"/>
                <a:cs typeface="+mj-cs"/>
              </a:rPr>
              <a:t>Типичные   недостатки   итоговых   сочинений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5A105CB-E613-43FF-99F3-F8F178D685B6}"/>
              </a:ext>
            </a:extLst>
          </p:cNvPr>
          <p:cNvSpPr/>
          <p:nvPr/>
        </p:nvSpPr>
        <p:spPr>
          <a:xfrm>
            <a:off x="4569280" y="3259517"/>
            <a:ext cx="3250777" cy="1595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608" tIns="151608" rIns="151608" bIns="1516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шаблонов, в том числе заучивание наизусть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662EFAD-D011-40A7-A3BA-DF270A81BAFE}"/>
              </a:ext>
            </a:extLst>
          </p:cNvPr>
          <p:cNvSpPr/>
          <p:nvPr/>
        </p:nvSpPr>
        <p:spPr>
          <a:xfrm>
            <a:off x="4572000" y="5063125"/>
            <a:ext cx="3250777" cy="1487007"/>
          </a:xfrm>
          <a:prstGeom prst="rect">
            <a:avLst/>
          </a:prstGeom>
          <a:solidFill>
            <a:srgbClr val="AFEFC1"/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295" tIns="158295" rIns="158295" bIns="15829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Низкие навыки самопроверки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66A2C60-0E80-445A-A9F6-8B9F7943D72C}"/>
              </a:ext>
            </a:extLst>
          </p:cNvPr>
          <p:cNvSpPr/>
          <p:nvPr/>
        </p:nvSpPr>
        <p:spPr>
          <a:xfrm>
            <a:off x="1112829" y="5063125"/>
            <a:ext cx="3304356" cy="1487007"/>
          </a:xfrm>
          <a:prstGeom prst="rect">
            <a:avLst/>
          </a:prstGeom>
          <a:solidFill>
            <a:srgbClr val="AFEFC1"/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46" tIns="156946" rIns="156946" bIns="156946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Логические противоречия                            в тезисно-доказательной части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38A5F45-E121-4230-A045-05C7CD533BE4}"/>
              </a:ext>
            </a:extLst>
          </p:cNvPr>
          <p:cNvSpPr/>
          <p:nvPr/>
        </p:nvSpPr>
        <p:spPr>
          <a:xfrm>
            <a:off x="1076151" y="3264379"/>
            <a:ext cx="3341034" cy="1595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063" tIns="154063" rIns="154063" bIns="15406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C400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Недостаточное знание художественной литературы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A2FAE6A-8A91-4F24-B0E2-7B3740E8BB12}"/>
              </a:ext>
            </a:extLst>
          </p:cNvPr>
          <p:cNvSpPr/>
          <p:nvPr/>
        </p:nvSpPr>
        <p:spPr>
          <a:xfrm>
            <a:off x="2195736" y="1554507"/>
            <a:ext cx="4558560" cy="1487008"/>
          </a:xfrm>
          <a:prstGeom prst="rect">
            <a:avLst/>
          </a:prstGeom>
          <a:solidFill>
            <a:srgbClr val="AFEFC1"/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52" tIns="160752" rIns="160752" bIns="1607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B800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Расширение  конкретной темы                                            до тематического направления сочинения / несоответствие работы теме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5936</TotalTime>
  <Words>1349</Words>
  <Application>Microsoft Office PowerPoint</Application>
  <PresentationFormat>Экран (4:3)</PresentationFormat>
  <Paragraphs>181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Готовимся к итоговому сочинению (изложению)  в 2019-2020 учебном году:  советы родителям   А.В. Чеснокова, заместитель директора по УМР Армавирского филиала, доцент кафедры филологического образования ГБОУ ИРО КК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Пользователь</cp:lastModifiedBy>
  <cp:revision>977</cp:revision>
  <dcterms:created xsi:type="dcterms:W3CDTF">2011-12-14T07:36:55Z</dcterms:created>
  <dcterms:modified xsi:type="dcterms:W3CDTF">2019-11-19T10:08:58Z</dcterms:modified>
</cp:coreProperties>
</file>