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9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1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2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4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3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7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3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9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D9A6-E041-454E-AA9A-CF5A2B7C036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3832-2A32-4101-ACB8-9986B03C2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dirty="0" smtClean="0"/>
              <a:t>Законы Ньютона</a:t>
            </a:r>
            <a:endParaRPr lang="ru-RU" dirty="0"/>
          </a:p>
        </p:txBody>
      </p:sp>
      <p:pic>
        <p:nvPicPr>
          <p:cNvPr id="2050" name="Picture 2" descr="https://fizi4ka.ru/wp-content/uploads/2018/01/img_5a5f30c92fc5f-e15161878583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62" y="2132856"/>
            <a:ext cx="5056488" cy="2528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5013174"/>
            <a:ext cx="612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 презентации:  учитель физики </a:t>
            </a:r>
          </a:p>
          <a:p>
            <a:r>
              <a:rPr lang="ru-RU" sz="2800" dirty="0" smtClean="0"/>
              <a:t>МБОУ СОШ № 65  г. Краснодара </a:t>
            </a:r>
          </a:p>
          <a:p>
            <a:r>
              <a:rPr lang="ru-RU" sz="2800" dirty="0" smtClean="0"/>
              <a:t> О. А. Астафьева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96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законы Ньютона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Две силы величиной 1 Н и 3 Н приложены к </a:t>
            </a:r>
            <a:r>
              <a:rPr lang="ru-RU" dirty="0" smtClean="0"/>
              <a:t>одному телу. </a:t>
            </a:r>
            <a:r>
              <a:rPr lang="ru-RU" dirty="0"/>
              <a:t>Угол между их направлениями равен </a:t>
            </a:r>
            <a:r>
              <a:rPr lang="ru-RU" dirty="0" smtClean="0"/>
              <a:t>180°. </a:t>
            </a:r>
            <a:r>
              <a:rPr lang="ru-RU" dirty="0"/>
              <a:t>Укажите модуль </a:t>
            </a:r>
            <a:r>
              <a:rPr lang="ru-RU" dirty="0" smtClean="0"/>
              <a:t>и направление ускорения, с которым будет двигаться это тело, если его масса равна 300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0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Дано:</a:t>
                </a:r>
                <a:r>
                  <a:rPr lang="ru-RU" i="1" dirty="0"/>
                  <a:t>	</a:t>
                </a:r>
                <a:r>
                  <a:rPr lang="ru-RU" i="1" dirty="0" smtClean="0"/>
                  <a:t>     Си:		Решение:</a:t>
                </a:r>
              </a:p>
              <a:p>
                <a:pPr marL="0" indent="0">
                  <a:buNone/>
                </a:pPr>
                <a:r>
                  <a:rPr lang="en-GB" i="1" dirty="0" smtClean="0"/>
                  <a:t>F</a:t>
                </a:r>
                <a:r>
                  <a:rPr lang="en-GB" i="1" baseline="-25000" dirty="0" smtClean="0"/>
                  <a:t>1</a:t>
                </a:r>
                <a:r>
                  <a:rPr lang="en-GB" i="1" dirty="0" smtClean="0"/>
                  <a:t>=3</a:t>
                </a:r>
                <a:r>
                  <a:rPr lang="ru-RU" i="1" dirty="0" smtClean="0"/>
                  <a:t>Н			</a:t>
                </a:r>
                <a14:m>
                  <m:oMath xmlns:m="http://schemas.openxmlformats.org/officeDocument/2006/math">
                    <m:r>
                      <a:rPr lang="ru-RU" sz="3000" b="0" i="1" dirty="0" smtClean="0">
                        <a:latin typeface="Cambria Math"/>
                      </a:rPr>
                      <m:t>   </m:t>
                    </m:r>
                    <m:r>
                      <a:rPr lang="en-GB" sz="3000" i="1" dirty="0" smtClean="0">
                        <a:latin typeface="Cambria Math"/>
                      </a:rPr>
                      <m:t>𝐹</m:t>
                    </m:r>
                    <m:r>
                      <a:rPr lang="ru-RU" sz="3000" i="1" baseline="-25000" dirty="0" err="1" smtClean="0">
                        <a:latin typeface="Cambria Math"/>
                      </a:rPr>
                      <m:t>равн</m:t>
                    </m:r>
                    <m:r>
                      <a:rPr lang="ru-RU" sz="3000" i="1" dirty="0" smtClean="0">
                        <a:latin typeface="Cambria Math"/>
                      </a:rPr>
                      <m:t>=</m:t>
                    </m:r>
                    <m:r>
                      <a:rPr lang="en-US" sz="3000" i="1" dirty="0" smtClean="0">
                        <a:latin typeface="Cambria Math"/>
                      </a:rPr>
                      <m:t>𝐹</m:t>
                    </m:r>
                    <m:r>
                      <a:rPr lang="en-US" sz="3000" i="1" baseline="-25000" dirty="0" smtClean="0">
                        <a:latin typeface="Cambria Math"/>
                      </a:rPr>
                      <m:t>1</m:t>
                    </m:r>
                    <m:r>
                      <a:rPr lang="en-US" sz="3000" i="1" dirty="0" smtClean="0">
                        <a:latin typeface="Cambria Math"/>
                      </a:rPr>
                      <m:t>+</m:t>
                    </m:r>
                    <m:r>
                      <a:rPr lang="en-US" sz="3000" i="1" dirty="0" smtClean="0">
                        <a:latin typeface="Cambria Math"/>
                      </a:rPr>
                      <m:t>𝐹</m:t>
                    </m:r>
                    <m:r>
                      <a:rPr lang="en-US" sz="3000" i="1" baseline="-25000" dirty="0" smtClean="0">
                        <a:latin typeface="Cambria Math"/>
                      </a:rPr>
                      <m:t>2</m:t>
                    </m:r>
                    <m:r>
                      <a:rPr lang="en-US" sz="3000" i="1" dirty="0" smtClean="0">
                        <a:latin typeface="Cambria Math"/>
                      </a:rPr>
                      <m:t>=4</m:t>
                    </m:r>
                    <m:r>
                      <a:rPr lang="en-GB" sz="3000" i="1" dirty="0" smtClean="0">
                        <a:latin typeface="Cambria Math"/>
                      </a:rPr>
                      <m:t>𝐻</m:t>
                    </m:r>
                  </m:oMath>
                </a14:m>
                <a:endParaRPr lang="ru-RU" sz="3000" i="1" dirty="0" smtClean="0"/>
              </a:p>
              <a:p>
                <a:pPr marL="0" indent="0">
                  <a:buNone/>
                </a:pPr>
                <a:r>
                  <a:rPr lang="en-GB" i="1" dirty="0" smtClean="0"/>
                  <a:t>F</a:t>
                </a:r>
                <a:r>
                  <a:rPr lang="en-GB" i="1" baseline="-25000" dirty="0" smtClean="0"/>
                  <a:t>2</a:t>
                </a:r>
                <a:r>
                  <a:rPr lang="en-GB" i="1" dirty="0" smtClean="0"/>
                  <a:t>=1H			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  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0,3</m:t>
                        </m:r>
                        <m:r>
                          <a:rPr lang="ru-RU" b="0" i="1" smtClean="0">
                            <a:latin typeface="Cambria Math"/>
                          </a:rPr>
                          <m:t>кг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13,3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Н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кг</m:t>
                        </m:r>
                      </m:den>
                    </m:f>
                  </m:oMath>
                </a14:m>
                <a:endParaRPr lang="en-GB" i="1" dirty="0" smtClean="0"/>
              </a:p>
              <a:p>
                <a:pPr marL="0" indent="0">
                  <a:buNone/>
                </a:pPr>
                <a:r>
                  <a:rPr lang="en-GB" i="1" dirty="0" smtClean="0"/>
                  <a:t>m=300</a:t>
                </a:r>
                <a:r>
                  <a:rPr lang="ru-RU" i="1" dirty="0" smtClean="0"/>
                  <a:t>г            0,3 кг        </a:t>
                </a:r>
              </a:p>
              <a:p>
                <a:pPr marL="0" indent="0">
                  <a:buNone/>
                </a:pPr>
                <a:r>
                  <a:rPr lang="ru-RU" i="1" dirty="0" smtClean="0"/>
                  <a:t>    а-?</a:t>
                </a:r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5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законы Ньютона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081003" y="2961819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5" idx="6"/>
          </p:cNvCxnSpPr>
          <p:nvPr/>
        </p:nvCxnSpPr>
        <p:spPr>
          <a:xfrm>
            <a:off x="3153011" y="2996952"/>
            <a:ext cx="986941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99592" y="2996952"/>
            <a:ext cx="2181412" cy="0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7654" y="2357735"/>
            <a:ext cx="207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en-GB" sz="3200" baseline="-25000" dirty="0" smtClean="0"/>
              <a:t>1</a:t>
            </a:r>
            <a:r>
              <a:rPr lang="ru-RU" sz="3200" dirty="0" smtClean="0"/>
              <a:t>=3  Н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235773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/>
              <a:t>2</a:t>
            </a:r>
            <a:r>
              <a:rPr lang="ru-RU" sz="3200" dirty="0" smtClean="0"/>
              <a:t>=1  Н</a:t>
            </a:r>
            <a:endParaRPr lang="ru-RU" sz="3200" dirty="0"/>
          </a:p>
        </p:txBody>
      </p:sp>
      <p:sp>
        <p:nvSpPr>
          <p:cNvPr id="12" name="Полилиния 11"/>
          <p:cNvSpPr/>
          <p:nvPr/>
        </p:nvSpPr>
        <p:spPr>
          <a:xfrm>
            <a:off x="2771800" y="2852936"/>
            <a:ext cx="564891" cy="179149"/>
          </a:xfrm>
          <a:custGeom>
            <a:avLst/>
            <a:gdLst>
              <a:gd name="connsiteX0" fmla="*/ 0 w 1000015"/>
              <a:gd name="connsiteY0" fmla="*/ 308172 h 308172"/>
              <a:gd name="connsiteX1" fmla="*/ 85725 w 1000015"/>
              <a:gd name="connsiteY1" fmla="*/ 136722 h 308172"/>
              <a:gd name="connsiteX2" fmla="*/ 323850 w 1000015"/>
              <a:gd name="connsiteY2" fmla="*/ 22422 h 308172"/>
              <a:gd name="connsiteX3" fmla="*/ 685800 w 1000015"/>
              <a:gd name="connsiteY3" fmla="*/ 12897 h 308172"/>
              <a:gd name="connsiteX4" fmla="*/ 962025 w 1000015"/>
              <a:gd name="connsiteY4" fmla="*/ 165297 h 308172"/>
              <a:gd name="connsiteX5" fmla="*/ 990600 w 1000015"/>
              <a:gd name="connsiteY5" fmla="*/ 279597 h 3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15" h="308172">
                <a:moveTo>
                  <a:pt x="0" y="308172"/>
                </a:moveTo>
                <a:cubicBezTo>
                  <a:pt x="15875" y="246259"/>
                  <a:pt x="31750" y="184347"/>
                  <a:pt x="85725" y="136722"/>
                </a:cubicBezTo>
                <a:cubicBezTo>
                  <a:pt x="139700" y="89097"/>
                  <a:pt x="223838" y="43059"/>
                  <a:pt x="323850" y="22422"/>
                </a:cubicBezTo>
                <a:cubicBezTo>
                  <a:pt x="423862" y="1785"/>
                  <a:pt x="579438" y="-10915"/>
                  <a:pt x="685800" y="12897"/>
                </a:cubicBezTo>
                <a:cubicBezTo>
                  <a:pt x="792162" y="36709"/>
                  <a:pt x="911225" y="120847"/>
                  <a:pt x="962025" y="165297"/>
                </a:cubicBezTo>
                <a:cubicBezTo>
                  <a:pt x="1012825" y="209747"/>
                  <a:pt x="1001712" y="244672"/>
                  <a:pt x="990600" y="2795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443197" y="2386351"/>
            <a:ext cx="957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180°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23728" y="3501008"/>
            <a:ext cx="36004" cy="2520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103948" y="3501008"/>
            <a:ext cx="36004" cy="2520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5174" y="5517232"/>
            <a:ext cx="15565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2401" y="2388850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941929" y="2400915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6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законы Ньютона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/>
              <a:t>Две силы величиной </a:t>
            </a:r>
            <a:r>
              <a:rPr lang="ru-RU" dirty="0" smtClean="0"/>
              <a:t>3 </a:t>
            </a:r>
            <a:r>
              <a:rPr lang="ru-RU" dirty="0"/>
              <a:t>Н и </a:t>
            </a:r>
            <a:r>
              <a:rPr lang="ru-RU" dirty="0" smtClean="0"/>
              <a:t>4 </a:t>
            </a:r>
            <a:r>
              <a:rPr lang="ru-RU" dirty="0"/>
              <a:t>Н приложены к одной точке тела. Угол между векторами этих сил равен 90°. </a:t>
            </a:r>
            <a:r>
              <a:rPr lang="ru-RU" dirty="0" smtClean="0"/>
              <a:t>Какое ускорение приобретает тело, если его масса 500 г?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законы Ньютона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Дано:</a:t>
                </a:r>
                <a:r>
                  <a:rPr lang="ru-RU" i="1" dirty="0"/>
                  <a:t>	</a:t>
                </a:r>
                <a:r>
                  <a:rPr lang="ru-RU" i="1" dirty="0" smtClean="0"/>
                  <a:t>       Си:		Решение:</a:t>
                </a:r>
              </a:p>
              <a:p>
                <a:pPr marL="0" indent="0">
                  <a:buNone/>
                </a:pPr>
                <a:r>
                  <a:rPr lang="en-GB" i="1" dirty="0" smtClean="0"/>
                  <a:t>F</a:t>
                </a:r>
                <a:r>
                  <a:rPr lang="en-GB" i="1" baseline="-25000" dirty="0" smtClean="0"/>
                  <a:t>1</a:t>
                </a:r>
                <a:r>
                  <a:rPr lang="en-GB" i="1" dirty="0" smtClean="0"/>
                  <a:t>=</a:t>
                </a:r>
                <a:r>
                  <a:rPr lang="ru-RU" i="1" dirty="0" smtClean="0"/>
                  <a:t>4Н</a:t>
                </a:r>
              </a:p>
              <a:p>
                <a:pPr marL="0" indent="0">
                  <a:buNone/>
                </a:pPr>
                <a:r>
                  <a:rPr lang="en-GB" i="1" dirty="0" smtClean="0"/>
                  <a:t>F</a:t>
                </a:r>
                <a:r>
                  <a:rPr lang="en-GB" i="1" baseline="-25000" dirty="0" smtClean="0"/>
                  <a:t>2</a:t>
                </a:r>
                <a:r>
                  <a:rPr lang="en-GB" i="1" dirty="0" smtClean="0"/>
                  <a:t>=</a:t>
                </a:r>
                <a:r>
                  <a:rPr lang="ru-RU" i="1" dirty="0" smtClean="0"/>
                  <a:t>3</a:t>
                </a:r>
                <a:r>
                  <a:rPr lang="en-GB" i="1" dirty="0" smtClean="0"/>
                  <a:t>H </a:t>
                </a:r>
                <a:r>
                  <a:rPr lang="ru-RU" i="1" dirty="0" smtClean="0"/>
                  <a:t>			</a:t>
                </a:r>
                <a:r>
                  <a:rPr lang="en-GB" i="1" dirty="0" smtClean="0"/>
                  <a:t>			</a:t>
                </a:r>
              </a:p>
              <a:p>
                <a:pPr marL="0" indent="0">
                  <a:buNone/>
                </a:pPr>
                <a:r>
                  <a:rPr lang="en-GB" i="1" dirty="0" smtClean="0"/>
                  <a:t>m=</a:t>
                </a:r>
                <a:r>
                  <a:rPr lang="ru-RU" i="1" dirty="0" smtClean="0"/>
                  <a:t>5</a:t>
                </a:r>
                <a:r>
                  <a:rPr lang="en-GB" i="1" dirty="0" smtClean="0"/>
                  <a:t>00</a:t>
                </a:r>
                <a:r>
                  <a:rPr lang="ru-RU" i="1" dirty="0" smtClean="0"/>
                  <a:t>г    0,5 кг     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0,</m:t>
                        </m:r>
                        <m:r>
                          <a:rPr lang="ru-RU" b="0" i="1" smtClean="0">
                            <a:latin typeface="Cambria Math"/>
                          </a:rPr>
                          <m:t>5кг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10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Н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кг</m:t>
                        </m:r>
                      </m:den>
                    </m:f>
                  </m:oMath>
                </a14:m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/>
                  <a:t>    а-?</a:t>
                </a:r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 flipH="1">
            <a:off x="971600" y="2852936"/>
            <a:ext cx="2181412" cy="0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3153010" y="1412776"/>
            <a:ext cx="2" cy="144016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89193" y="144878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89143" y="1484784"/>
            <a:ext cx="2181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971600" y="1484784"/>
            <a:ext cx="2181412" cy="1368152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3" y="285293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en-GB" sz="3200" baseline="-25000" dirty="0" smtClean="0"/>
              <a:t>1</a:t>
            </a:r>
            <a:r>
              <a:rPr lang="ru-RU" sz="3200" dirty="0" smtClean="0"/>
              <a:t>=4  Н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9888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=3  Н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1188041"/>
            <a:ext cx="103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err="1" smtClean="0"/>
              <a:t>равн</a:t>
            </a:r>
            <a:endParaRPr lang="ru-RU" sz="3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39552" y="2875022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9511" y="1188041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347863" y="2045246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87824" y="3861048"/>
                <a:ext cx="4269643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𝐹</m:t>
                      </m:r>
                      <m:r>
                        <a:rPr lang="ru-RU" sz="2800" b="0" i="1" baseline="-25000" dirty="0" err="1" smtClean="0">
                          <a:latin typeface="Cambria Math"/>
                        </a:rPr>
                        <m:t>равн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800" b="0" i="1" smtClean="0">
                          <a:latin typeface="Cambria Math"/>
                        </a:rPr>
                        <m:t>=5</m:t>
                      </m:r>
                      <m:r>
                        <a:rPr lang="en-GB" sz="2800" b="0" i="1" smtClean="0"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861048"/>
                <a:ext cx="4269643" cy="969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1691680" y="3786108"/>
            <a:ext cx="36004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87824" y="3785711"/>
            <a:ext cx="36004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5174" y="5517232"/>
            <a:ext cx="11425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0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В инерциальной системе отсчета тело свою скорость не меняет, если на него не действуют другие тела (или действие других тел скомпенсировано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F=0</a:t>
            </a:r>
          </a:p>
          <a:p>
            <a:pPr marL="0" indent="0">
              <a:buNone/>
            </a:pPr>
            <a:r>
              <a:rPr lang="en-US" dirty="0" smtClean="0"/>
              <a:t>a=0</a:t>
            </a:r>
          </a:p>
          <a:p>
            <a:pPr marL="0" indent="0">
              <a:buNone/>
            </a:pPr>
            <a:r>
              <a:rPr lang="en-US" dirty="0" smtClean="0"/>
              <a:t>v=</a:t>
            </a:r>
            <a:r>
              <a:rPr lang="en-US" dirty="0" err="1" smtClean="0"/>
              <a:t>const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p=</a:t>
            </a:r>
            <a:r>
              <a:rPr lang="en-US" dirty="0" err="1" smtClean="0"/>
              <a:t>const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1920" y="486916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644008" y="4077072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436096" y="3356992"/>
            <a:ext cx="0" cy="111612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51920" y="4869160"/>
            <a:ext cx="3476741" cy="432048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436096" y="4473116"/>
            <a:ext cx="0" cy="12601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2120" y="314096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551723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mg</a:t>
            </a:r>
            <a:endParaRPr lang="ru-RU" sz="36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36998" y="3717032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5661248"/>
            <a:ext cx="4320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128" y="3140967"/>
            <a:ext cx="4320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5988" y="4365104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6998" y="4938861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5988" y="5517232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5400092" y="4402850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Инерциальными можно считать также системы отсчёта, связанные с любым телом, которое </a:t>
            </a:r>
            <a:r>
              <a:rPr lang="ru-RU" b="1" dirty="0">
                <a:solidFill>
                  <a:srgbClr val="C00000"/>
                </a:solidFill>
              </a:rPr>
              <a:t>покоится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или </a:t>
            </a:r>
            <a:r>
              <a:rPr lang="ru-RU" b="1" dirty="0">
                <a:solidFill>
                  <a:srgbClr val="C00000"/>
                </a:solidFill>
              </a:rPr>
              <a:t>движется равномерно и прямолинейно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относительно поверхности земли.</a:t>
            </a:r>
          </a:p>
        </p:txBody>
      </p:sp>
      <p:pic>
        <p:nvPicPr>
          <p:cNvPr id="1026" name="Picture 2" descr="https://cdn.clipart.email/1a5e48b7eefa6323d3349e63ffaef836_car-on-road-clipart_1300-80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75" y="3933056"/>
            <a:ext cx="370276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6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457200">
                  <a:buNone/>
                </a:pPr>
                <a:r>
                  <a:rPr lang="ru-RU" b="1" dirty="0" smtClean="0">
                    <a:solidFill>
                      <a:srgbClr val="C00000"/>
                    </a:solidFill>
                  </a:rPr>
                  <a:t>Ускорение, приобретаемое телом,</a:t>
                </a:r>
                <a:br>
                  <a:rPr lang="ru-RU" b="1" dirty="0" smtClean="0">
                    <a:solidFill>
                      <a:srgbClr val="C00000"/>
                    </a:solidFill>
                  </a:rPr>
                </a:br>
                <a:r>
                  <a:rPr lang="ru-RU" b="1" dirty="0">
                    <a:solidFill>
                      <a:srgbClr val="C00000"/>
                    </a:solidFill>
                  </a:rPr>
                  <a:t>прямо пропорционально</a:t>
                </a:r>
                <a:r>
                  <a:rPr lang="ru-RU" b="1" dirty="0" smtClean="0">
                    <a:solidFill>
                      <a:srgbClr val="C00000"/>
                    </a:solidFill>
                  </a:rPr>
                  <a:t/>
                </a:r>
                <a:br>
                  <a:rPr lang="ru-RU" b="1" dirty="0" smtClean="0">
                    <a:solidFill>
                      <a:srgbClr val="C00000"/>
                    </a:solidFill>
                  </a:rPr>
                </a:br>
                <a:r>
                  <a:rPr lang="ru-RU" b="1" dirty="0">
                    <a:solidFill>
                      <a:srgbClr val="C00000"/>
                    </a:solidFill>
                  </a:rPr>
                  <a:t>приложенной силе</a:t>
                </a:r>
                <a:r>
                  <a:rPr lang="ru-RU" b="1" dirty="0" smtClean="0">
                    <a:solidFill>
                      <a:srgbClr val="C00000"/>
                    </a:solidFill>
                  </a:rPr>
                  <a:t/>
                </a:r>
                <a:br>
                  <a:rPr lang="ru-RU" b="1" dirty="0" smtClean="0">
                    <a:solidFill>
                      <a:srgbClr val="C00000"/>
                    </a:solidFill>
                  </a:rPr>
                </a:br>
                <a:r>
                  <a:rPr lang="ru-RU" b="1" dirty="0">
                    <a:solidFill>
                      <a:srgbClr val="C00000"/>
                    </a:solidFill>
                  </a:rPr>
                  <a:t>и обратно пропорционально</a:t>
                </a:r>
                <a:r>
                  <a:rPr lang="ru-RU" b="1" dirty="0" smtClean="0">
                    <a:solidFill>
                      <a:srgbClr val="C00000"/>
                    </a:solidFill>
                  </a:rPr>
                  <a:t/>
                </a:r>
                <a:br>
                  <a:rPr lang="ru-RU" b="1" dirty="0" smtClean="0">
                    <a:solidFill>
                      <a:srgbClr val="C00000"/>
                    </a:solidFill>
                  </a:rPr>
                </a:br>
                <a:r>
                  <a:rPr lang="ru-RU" b="1" dirty="0">
                    <a:solidFill>
                      <a:srgbClr val="C00000"/>
                    </a:solidFill>
                  </a:rPr>
                  <a:t>массе этого тела</a:t>
                </a:r>
                <a:r>
                  <a:rPr lang="ru-RU" b="1" dirty="0" smtClean="0">
                    <a:solidFill>
                      <a:srgbClr val="C00000"/>
                    </a:solidFill>
                  </a:rPr>
                  <a:t>.</a:t>
                </a:r>
                <a:endParaRPr lang="en-US" b="1" dirty="0" smtClean="0">
                  <a:solidFill>
                    <a:srgbClr val="C00000"/>
                  </a:solidFill>
                </a:endParaRPr>
              </a:p>
              <a:p>
                <a:pPr marL="0" indent="45720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b="1" dirty="0" smtClean="0">
                  <a:solidFill>
                    <a:srgbClr val="C00000"/>
                  </a:solidFill>
                </a:endParaRPr>
              </a:p>
              <a:p>
                <a:pPr marL="0" indent="457200">
                  <a:buNone/>
                </a:pPr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</a:rPr>
                  <a:t>ВНИМАНИЕ! Векторы</a:t>
                </a: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  и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  направлены в одну и ту же </a:t>
                </a:r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</a:rPr>
                  <a:t>сторону.</a:t>
                </a:r>
                <a:endParaRPr lang="ru-RU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4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на тело действует несколько сил, то во второй закон Ньютона мы подставляем их </a:t>
            </a:r>
            <a:r>
              <a:rPr lang="ru-RU" b="1" dirty="0" smtClean="0">
                <a:solidFill>
                  <a:srgbClr val="C00000"/>
                </a:solidFill>
              </a:rPr>
              <a:t>векторную сумму (равнодействующую сил)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20963" y="3938845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7" idx="6"/>
          </p:cNvCxnSpPr>
          <p:nvPr/>
        </p:nvCxnSpPr>
        <p:spPr>
          <a:xfrm>
            <a:off x="2792971" y="3973978"/>
            <a:ext cx="986941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39552" y="3973978"/>
            <a:ext cx="2181412" cy="0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544" y="3228815"/>
            <a:ext cx="207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en-GB" sz="3200" baseline="-25000" dirty="0" smtClean="0"/>
              <a:t>1</a:t>
            </a:r>
            <a:r>
              <a:rPr lang="ru-RU" sz="3200" dirty="0" smtClean="0"/>
              <a:t>=2,5 Н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0880" y="3228655"/>
            <a:ext cx="207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=0,5 Н</a:t>
            </a:r>
            <a:endParaRPr lang="ru-RU" sz="32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364088" y="3938845"/>
            <a:ext cx="1224136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76056" y="325707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err="1" smtClean="0"/>
              <a:t>равн</a:t>
            </a:r>
            <a:r>
              <a:rPr lang="ru-RU" sz="3200" dirty="0" smtClean="0"/>
              <a:t>=2 Н</a:t>
            </a:r>
            <a:endParaRPr lang="ru-RU" sz="32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539551" y="5194067"/>
            <a:ext cx="2181412" cy="0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814525" y="5194067"/>
            <a:ext cx="921271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699792" y="5158934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516488" y="5154429"/>
            <a:ext cx="2295872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8519" y="4500409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err="1" smtClean="0"/>
              <a:t>равн</a:t>
            </a:r>
            <a:r>
              <a:rPr lang="ru-RU" sz="3200" dirty="0" smtClean="0"/>
              <a:t>=3 Н</a:t>
            </a:r>
            <a:endParaRPr lang="ru-RU" sz="32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39551" y="3257070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534518" y="3285165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93220" y="3284685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273240" y="4509454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7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2627784" y="1484784"/>
            <a:ext cx="46590" cy="1697106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74374" y="3181890"/>
            <a:ext cx="986941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641551" y="3111624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16596" y="1917065"/>
            <a:ext cx="207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en-GB" sz="3200" baseline="-25000" dirty="0" smtClean="0"/>
              <a:t>1</a:t>
            </a:r>
            <a:r>
              <a:rPr lang="ru-RU" sz="3200" dirty="0" smtClean="0"/>
              <a:t>=2,5 Н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3284984"/>
            <a:ext cx="207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=0,5 Н</a:t>
            </a:r>
            <a:endParaRPr lang="ru-RU" sz="3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51079" y="1484784"/>
            <a:ext cx="101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61315" y="1484784"/>
            <a:ext cx="0" cy="1661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713559" y="1484784"/>
            <a:ext cx="947756" cy="1697106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57167" y="2132856"/>
                <a:ext cx="3744416" cy="1094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𝐹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167" y="2132856"/>
                <a:ext cx="3744416" cy="1094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47864" y="4293096"/>
                <a:ext cx="5264968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𝐹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/>
                                </a:rPr>
                                <m:t>2,5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3200" b="0" i="1" smtClean="0">
                          <a:latin typeface="Cambria Math"/>
                          <a:ea typeface="Cambria Math"/>
                        </a:rPr>
                        <m:t>≈2,5</m:t>
                      </m:r>
                      <m:r>
                        <a:rPr lang="ru-RU" sz="3200" b="0" i="1" smtClean="0">
                          <a:latin typeface="Cambria Math"/>
                          <a:ea typeface="Cambria Math"/>
                        </a:rPr>
                        <m:t>Н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293096"/>
                <a:ext cx="5264968" cy="688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1016596" y="1988840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2731" y="3356992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51324" y="1332290"/>
            <a:ext cx="103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err="1" smtClean="0"/>
              <a:t>равн</a:t>
            </a:r>
            <a:endParaRPr lang="ru-RU" sz="32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751324" y="1412776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0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411760" y="2444654"/>
            <a:ext cx="1249555" cy="2496514"/>
          </a:xfrm>
          <a:prstGeom prst="straightConnector1">
            <a:avLst/>
          </a:prstGeom>
          <a:ln w="476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418334" y="4024008"/>
            <a:ext cx="2592288" cy="91257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412790" y="4870902"/>
            <a:ext cx="72008" cy="702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1844824"/>
            <a:ext cx="675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en-GB" sz="3200" baseline="-25000" dirty="0" smtClean="0"/>
              <a:t>1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07353" y="4476644"/>
            <a:ext cx="606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smtClean="0"/>
              <a:t>2</a:t>
            </a:r>
            <a:endParaRPr lang="ru-RU" sz="3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931631" y="1627183"/>
            <a:ext cx="1271792" cy="237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661316" y="1630978"/>
            <a:ext cx="2540631" cy="81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444205" y="1672265"/>
            <a:ext cx="3757742" cy="3268903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33277" y="1917065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51610" y="4509240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00192" y="1323559"/>
            <a:ext cx="103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</a:t>
            </a:r>
            <a:r>
              <a:rPr lang="ru-RU" sz="3200" baseline="-25000" dirty="0" err="1" smtClean="0"/>
              <a:t>равн</a:t>
            </a:r>
            <a:endParaRPr lang="ru-RU" sz="32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300192" y="1412776"/>
            <a:ext cx="36004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8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C00000"/>
                    </a:solidFill>
                  </a:rPr>
                  <a:t>Силы взаимного действия по модулю равны, а направлены противоположно. Они лежат на прямой, которая соединяет центры тел, действующих друг на друга.</a:t>
                </a:r>
              </a:p>
              <a:p>
                <a:pPr marL="0" indent="0">
                  <a:buNone/>
                </a:pPr>
                <a:endParaRPr lang="ru-RU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</m:sub>
                      </m:sSub>
                      <m:r>
                        <a:rPr lang="en-GB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𝟐𝟏</m:t>
                          </m:r>
                        </m:sub>
                      </m:sSub>
                    </m:oMath>
                  </m:oMathPara>
                </a14:m>
                <a:endParaRPr lang="ru-RU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3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</a:t>
            </a:r>
            <a:r>
              <a:rPr lang="ru-RU" dirty="0" smtClean="0"/>
              <a:t> закон Ньютона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87624" y="3933056"/>
            <a:ext cx="216024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2276872"/>
            <a:ext cx="792088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328672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Земля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05661" y="178872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Луна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67744" y="4149080"/>
            <a:ext cx="1440160" cy="9001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549348" y="2672916"/>
            <a:ext cx="1556314" cy="936974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00400" y="3313281"/>
                <a:ext cx="916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400" y="3313281"/>
                <a:ext cx="91666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283968" y="2593416"/>
                <a:ext cx="916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𝟐𝟏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593416"/>
                <a:ext cx="91666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/>
          <p:cNvCxnSpPr>
            <a:endCxn id="14" idx="0"/>
          </p:cNvCxnSpPr>
          <p:nvPr/>
        </p:nvCxnSpPr>
        <p:spPr>
          <a:xfrm>
            <a:off x="3000400" y="3313281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20183" y="2593416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860032" y="4509120"/>
                <a:ext cx="29455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</m:sub>
                      </m:sSub>
                      <m:r>
                        <a:rPr lang="en-GB" sz="4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𝟐𝟏</m:t>
                          </m:r>
                        </m:sub>
                      </m:sSub>
                    </m:oMath>
                  </m:oMathPara>
                </a14:m>
                <a:endParaRPr lang="ru-RU" sz="40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509120"/>
                <a:ext cx="294555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712984" y="1606748"/>
            <a:ext cx="7056784" cy="43924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340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Законы Ньютона</vt:lpstr>
      <vt:lpstr>I закон Ньютона</vt:lpstr>
      <vt:lpstr>I закон Ньютона</vt:lpstr>
      <vt:lpstr>II закон Ньютона</vt:lpstr>
      <vt:lpstr>II закон Ньютона</vt:lpstr>
      <vt:lpstr>II закон Ньютона</vt:lpstr>
      <vt:lpstr>II закон Ньютона</vt:lpstr>
      <vt:lpstr>III закон Ньютона</vt:lpstr>
      <vt:lpstr>III закон Ньютона</vt:lpstr>
      <vt:lpstr>Решение задач на законы Ньютона</vt:lpstr>
      <vt:lpstr>Решение задач на законы Ньютона</vt:lpstr>
      <vt:lpstr>Решение задач на законы Ньютона</vt:lpstr>
      <vt:lpstr>Решение задач на законы Ньютона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Ньютона</dc:title>
  <dc:creator>Оксана Астафьева</dc:creator>
  <cp:lastModifiedBy>Оксана Астафьева</cp:lastModifiedBy>
  <cp:revision>18</cp:revision>
  <dcterms:created xsi:type="dcterms:W3CDTF">2020-11-30T05:11:16Z</dcterms:created>
  <dcterms:modified xsi:type="dcterms:W3CDTF">2020-11-30T13:27:28Z</dcterms:modified>
</cp:coreProperties>
</file>