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58" r:id="rId8"/>
    <p:sldId id="259" r:id="rId9"/>
    <p:sldId id="269" r:id="rId10"/>
    <p:sldId id="270" r:id="rId11"/>
    <p:sldId id="271" r:id="rId12"/>
    <p:sldId id="260" r:id="rId13"/>
    <p:sldId id="272" r:id="rId14"/>
    <p:sldId id="273" r:id="rId15"/>
    <p:sldId id="274" r:id="rId16"/>
    <p:sldId id="275" r:id="rId17"/>
    <p:sldId id="261" r:id="rId18"/>
    <p:sldId id="262" r:id="rId19"/>
    <p:sldId id="276" r:id="rId20"/>
    <p:sldId id="263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4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2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6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8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DE46-3DD7-4129-BCAF-373CBB3BEED3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BD85-2CE2-49CE-9683-7C5BBC9A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.ru/daily/26348.7/3230539/" TargetMode="External"/><Relationship Id="rId2" Type="http://schemas.openxmlformats.org/officeDocument/2006/relationships/hyperlink" Target="https://lenta.ru/articles/2010/10/05/graphe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shki.net/2105898-105-let-nobelevskoj-premii-laureaty-iz-rossii.html" TargetMode="External"/><Relationship Id="rId5" Type="http://schemas.openxmlformats.org/officeDocument/2006/relationships/hyperlink" Target="https://topwar.ru/53850-blestyaschiy-uchenyy-i-neprevzoydennyy-eksperimentator-petr-leonidovich-kapica.html" TargetMode="External"/><Relationship Id="rId4" Type="http://schemas.openxmlformats.org/officeDocument/2006/relationships/hyperlink" Target="https://ru.wikipedi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Нобелевская премия по физике. </a:t>
            </a:r>
            <a:br>
              <a:rPr lang="ru-RU" sz="5400" b="1" dirty="0" smtClean="0"/>
            </a:br>
            <a:r>
              <a:rPr lang="ru-RU" sz="5400" b="1" dirty="0" smtClean="0"/>
              <a:t>Лауреаты из</a:t>
            </a:r>
            <a:r>
              <a:rPr lang="ru-RU" sz="5400" b="1" dirty="0"/>
              <a:t> России</a:t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презентации: учитель физики МБОУ СОШ № 65 Астафьева О.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4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1964 год. Физики Александр Михайлович Прохоров и Николай Геннадьевич Басов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В свое время, еще не будучи нобелевским лауреатом, Александр Прохоров занимался СВЧ-техникой, - вспоминал на одной из встреч с журналистами бывший министр образования Андрей Фурсенко. - А потом вдруг решил, что надо переключиться на лазеры. И предложил своему коллективу месяц на раздумья: как кардинально перестроить работу. Но у одного была на выходе кандидатская, у другого - докторская, третий еще чем-то занимался. В общем, через месяц все принесли формальные отписки. Тогда Прохоров взял молоток и разбил все приборы в лаборатории. Был большой скандал, половина сотрудников уволилась, но оставшиеся начали заниматься совершенно новым для себя делом, хотя его перспективы были очень туманными. А через несколько лет именно эта работа была удостоена </a:t>
            </a:r>
            <a:r>
              <a:rPr lang="ru-RU" sz="2200" b="1" dirty="0" smtClean="0"/>
              <a:t>Нобелевской премии</a:t>
            </a:r>
            <a:r>
              <a:rPr lang="ru-RU" sz="2200" dirty="0" smtClean="0"/>
              <a:t>...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290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1964 год. Физики Александр Михайлович Прохоров и Николай Геннадьевич Басов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273" y="1412776"/>
            <a:ext cx="4690864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Жена Прохорова Галина Михайловна потом вспоминала шутку, ходившую в те годы, что физик убедил директора института «обменять синхротрон на Басова». Дело в том, что для своей лаборатории Прохоров сконструировал уникальную экспериментальную установку - синхротрон. Коллеги неоднократно на нее заглядывались - синхротрон нужен был для множества других исследований. </a:t>
            </a:r>
            <a:endParaRPr lang="ru-RU" sz="2000" dirty="0"/>
          </a:p>
        </p:txBody>
      </p:sp>
      <p:pic>
        <p:nvPicPr>
          <p:cNvPr id="9218" name="Picture 2" descr="https://s15.stc.all.kpcdn.net/share/i/12/8120219/wr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17" y="4797152"/>
            <a:ext cx="8280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 Александр Михайлович согласился отдать уникальный экземпляр в обмен на еще одну штатную единицу в лаборатории. Так в 1948 году в аспиранты к Прохорову попал молодой физик Николай Басов. позже Прохоров неоднократно подшучивал, что «Басов ему достался очень дорого».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1975 год. Физик Андрей Дмитриевич </a:t>
            </a:r>
            <a:r>
              <a:rPr lang="ru-RU" sz="3100" b="1" dirty="0" smtClean="0"/>
              <a:t>Сахаров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556792"/>
            <a:ext cx="49788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Андрей Дмитриевич - советский </a:t>
            </a:r>
            <a:r>
              <a:rPr lang="ru-RU" dirty="0"/>
              <a:t> </a:t>
            </a:r>
            <a:r>
              <a:rPr lang="ru-RU" dirty="0" smtClean="0"/>
              <a:t>физик-теоретик, </a:t>
            </a:r>
            <a:r>
              <a:rPr lang="ru-RU" dirty="0"/>
              <a:t>академик </a:t>
            </a:r>
            <a:r>
              <a:rPr lang="ru-RU" dirty="0" smtClean="0"/>
              <a:t>АН-СССР, </a:t>
            </a:r>
            <a:r>
              <a:rPr lang="ru-RU" dirty="0"/>
              <a:t>один из создателей первой советской </a:t>
            </a:r>
            <a:r>
              <a:rPr lang="ru-RU" dirty="0" smtClean="0"/>
              <a:t>водородной бомбы.</a:t>
            </a:r>
            <a:r>
              <a:rPr lang="ru-RU" dirty="0"/>
              <a:t> После заявлений, осуждающих ввод советских войск в Афганистан, был лишён всех советских наград и премий, и в январе 1980 года выслан из Москвы, его жена </a:t>
            </a:r>
            <a:r>
              <a:rPr lang="ru-RU" dirty="0" smtClean="0"/>
              <a:t>Елена Боннэр</a:t>
            </a:r>
            <a:r>
              <a:rPr lang="ru-RU" dirty="0"/>
              <a:t> добровольно выехала с ним. В конце 1986 года генеральный секретарь ЦК КПСС </a:t>
            </a:r>
            <a:r>
              <a:rPr lang="ru-RU" dirty="0" smtClean="0"/>
              <a:t>М. С. Горбачёв</a:t>
            </a:r>
            <a:r>
              <a:rPr lang="ru-RU" dirty="0"/>
              <a:t> разрешил им вернуться из ссылки в Москву, что было расценено в мире как важная веха в деле прекращения борьбы с </a:t>
            </a:r>
            <a:r>
              <a:rPr lang="ru-RU" dirty="0" err="1" smtClean="0"/>
              <a:t>инокомыслием</a:t>
            </a:r>
            <a:r>
              <a:rPr lang="ru-RU" dirty="0" smtClean="0"/>
              <a:t> </a:t>
            </a:r>
            <a:r>
              <a:rPr lang="ru-RU" dirty="0"/>
              <a:t> в СССР</a:t>
            </a:r>
            <a:r>
              <a:rPr lang="ru-RU" dirty="0" smtClean="0"/>
              <a:t>.</a:t>
            </a:r>
          </a:p>
        </p:txBody>
      </p:sp>
      <p:pic>
        <p:nvPicPr>
          <p:cNvPr id="12290" name="Picture 2" descr="Андрей Сахаров, 1989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4" y="1556792"/>
            <a:ext cx="3017718" cy="35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1975 год. Физик Андрей Дмитриевич </a:t>
            </a:r>
            <a:r>
              <a:rPr lang="ru-RU" sz="3100" b="1" dirty="0" smtClean="0"/>
              <a:t>Сахаров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Сахаров был удостоен Нобелевской премии мира 1975 г. не за научную, а за общественную деятельность. Конкретно - за «бесстрашную поддержку фундаментальных принципов мира между людьми» и за «мужественную борьбу со злоупотреблением властью и любыми формами подавления человеческого достоинства». Награду приняла Елена Боннэр, которая рассказала собравшимся, что ее муж находится в Вильнюсе, где старается поддержать одного из коллег, отданного под суд за публикацию в защиту прав человека.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1978 год. Физик Петр Леонидович </a:t>
            </a:r>
            <a:r>
              <a:rPr lang="ru-RU" sz="2800" b="1" dirty="0" err="1" smtClean="0"/>
              <a:t>Капица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12776"/>
            <a:ext cx="4978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В 1912 году после окончания ППИ, Петр </a:t>
            </a:r>
            <a:r>
              <a:rPr lang="ru-RU" sz="2000" dirty="0" err="1" smtClean="0"/>
              <a:t>Капица</a:t>
            </a:r>
            <a:r>
              <a:rPr lang="ru-RU" sz="2000" dirty="0" smtClean="0"/>
              <a:t> поступил на электромеханический факультет Петербургского политехнического института. Увлекся научными исследованиями на кафедре физики, </a:t>
            </a:r>
            <a:r>
              <a:rPr lang="ru-RU" sz="2000" dirty="0" err="1" smtClean="0"/>
              <a:t>возглавлявшейся</a:t>
            </a:r>
            <a:r>
              <a:rPr lang="ru-RU" sz="2000" dirty="0" smtClean="0"/>
              <a:t>  А. Ф. Иоффе. Способного студента быстро замечает Абрам Иоффе, привлекает на свои семинары и к работе в лаборатории.</a:t>
            </a:r>
            <a:r>
              <a:rPr lang="ru-RU" sz="2000" dirty="0" smtClean="0"/>
              <a:t> Нельзя сказать, чтобы по жизни </a:t>
            </a:r>
            <a:r>
              <a:rPr lang="ru-RU" sz="2000" dirty="0" err="1" smtClean="0"/>
              <a:t>Капице</a:t>
            </a:r>
            <a:r>
              <a:rPr lang="ru-RU" sz="2000" dirty="0" smtClean="0"/>
              <a:t> было легко. Он успел поработать военным шофером в Первую мировую войну, в 1919–1920 годах испанка унесла жизни его отца, первой жены, двухлетнего сына и новорожденной дочери.</a:t>
            </a:r>
            <a:endParaRPr lang="ru-RU" sz="2000" dirty="0"/>
          </a:p>
        </p:txBody>
      </p:sp>
      <p:pic>
        <p:nvPicPr>
          <p:cNvPr id="13314" name="Picture 2" descr="https://milayaya.ru/wp-content/uploads/proga/111/images1/201907/milka1-19071910203320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7631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1978 год. Физик Петр Леонидович </a:t>
            </a:r>
            <a:r>
              <a:rPr lang="ru-RU" sz="2800" b="1" dirty="0" err="1" smtClean="0"/>
              <a:t>Капица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124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В 1921 году </a:t>
            </a:r>
            <a:r>
              <a:rPr lang="ru-RU" sz="2000" dirty="0" err="1"/>
              <a:t>Капица</a:t>
            </a:r>
            <a:r>
              <a:rPr lang="ru-RU" sz="2000" dirty="0"/>
              <a:t> в качестве представителя Российской академии с целью восстановить былые научные связи отправился в Западную Европу. Советскому ученому долго не давали разрешения на въезд — Европа всячески отгораживалась от большевистской заразы. В конце концов, въезд разрешили, и 22 мая молодой ученый приехал в Англию. </a:t>
            </a:r>
          </a:p>
        </p:txBody>
      </p:sp>
      <p:pic>
        <p:nvPicPr>
          <p:cNvPr id="15362" name="Picture 2" descr="https://cdn.vedomosti.ru/image/2019/96/63smd/mobile_high-7w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/>
          <a:stretch/>
        </p:blipFill>
        <p:spPr bwMode="auto">
          <a:xfrm>
            <a:off x="4907210" y="1412776"/>
            <a:ext cx="3752826" cy="280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509120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Однако здесь он столкнулся с другой проблемой — его не захотели пускать в лабораторию к Резерфорду, куда он и был послан на стажировку. Сам Эрнест Резерфорд без обиняков заявил, что его работники занимаются наукой, а не подготовкой революции и  </a:t>
            </a:r>
            <a:r>
              <a:rPr lang="ru-RU" sz="2000" dirty="0" err="1" smtClean="0"/>
              <a:t>Капице</a:t>
            </a:r>
            <a:r>
              <a:rPr lang="ru-RU" sz="2000" dirty="0" smtClean="0"/>
              <a:t> тут делать нечего.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1978 год. Физик Петр Леонидович </a:t>
            </a:r>
            <a:r>
              <a:rPr lang="ru-RU" sz="2800" b="1" dirty="0" err="1" smtClean="0"/>
              <a:t>Капица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9819"/>
            <a:ext cx="8363272" cy="30052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Все уговоры русского, что он ради науки и приехал, на британского физика новозеландского происхождения никак не действовали. Тогда, согласно одной из версий, Петр Леонидович задал Резерфорду такой вопрос: «А какая точность Ваших опытов?». Англичанин, удивившись, сообщил, что где-то в районе десяти процентов, и тогда </a:t>
            </a:r>
            <a:r>
              <a:rPr lang="ru-RU" sz="3600" dirty="0" err="1" smtClean="0"/>
              <a:t>Капица</a:t>
            </a:r>
            <a:r>
              <a:rPr lang="ru-RU" sz="3600" dirty="0" smtClean="0"/>
              <a:t> произнес следующую фразу: «Стало быть, при количестве сотрудников в вашей лаборатории в тридцать человек, Вы меня не заметите». Выругавшись, Резерфорд согласился принять «нахального русского» на испытательный срок.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www.mhs.ox.ac.uk/moseley/wp-content/uploads/sites/5/2015/06/Ernest_Rutherford_Hans_Geiger_Manche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96" y="3573016"/>
            <a:ext cx="37783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873" y="350100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Инженерная хватка и экспериментальное мастерство русского ученого произвели на Резерфорда настолько сильное впечатление, что он лично добился специальных субсидий для его работ. Спустя год Петр Леонидович стал любимым учеником «отца» ядерной физики,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1978 год. Физик Петр Леонидович </a:t>
            </a:r>
            <a:r>
              <a:rPr lang="ru-RU" sz="3100" b="1" dirty="0" err="1" smtClean="0"/>
              <a:t>Капица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Петр Леонидович удостоен Нобелевской премии по физике в 1978 г. «за фундаментальные изобретения и открытия в области физики низких температур».</a:t>
            </a:r>
            <a:r>
              <a:rPr lang="ru-RU" sz="2000" dirty="0"/>
              <a:t> Правильнее говорить, что награду </a:t>
            </a:r>
            <a:r>
              <a:rPr lang="ru-RU" sz="2000" dirty="0" err="1"/>
              <a:t>Капице</a:t>
            </a:r>
            <a:r>
              <a:rPr lang="ru-RU" sz="2000" dirty="0"/>
              <a:t> присудили сразу за два достижения.</a:t>
            </a:r>
          </a:p>
          <a:p>
            <a:pPr marL="0" indent="0">
              <a:buNone/>
            </a:pPr>
            <a:r>
              <a:rPr lang="ru-RU" sz="2000" dirty="0"/>
              <a:t>Первое — фундаментальное открытие и филигранный эксперимент по уже упомянутому открытию сверхтекучести гелия.  Фактически </a:t>
            </a:r>
            <a:r>
              <a:rPr lang="ru-RU" sz="2000" dirty="0" err="1"/>
              <a:t>Капица</a:t>
            </a:r>
            <a:r>
              <a:rPr lang="ru-RU" sz="2000" dirty="0"/>
              <a:t> открыл новое состояние элемента, гелий II, в котором при температуре ниже 2,17 К жидкий гелий ведет себя подобно квантовой жидкости и вязкость его становится равной нулю. </a:t>
            </a:r>
          </a:p>
          <a:p>
            <a:pPr marL="0" indent="0">
              <a:buNone/>
            </a:pPr>
            <a:r>
              <a:rPr lang="ru-RU" sz="2000" dirty="0"/>
              <a:t>Второе — изобретение турбодетандера, устройства для сжижения газов, благодаря которому можно получать большие количества гелия: установка </a:t>
            </a:r>
            <a:r>
              <a:rPr lang="ru-RU" sz="2000" dirty="0" err="1"/>
              <a:t>Капицы</a:t>
            </a:r>
            <a:r>
              <a:rPr lang="ru-RU" sz="2000" dirty="0"/>
              <a:t> давала два литра сжиженного газа в час. Правда, важность этого изобретения состоит не только в получении жидкого гелия, но и в возможности производить в промышленных масштабах гораздо более важный в военное время жидкий кислород.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69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2000 год. Физик Жорес Иванович </a:t>
            </a:r>
            <a:r>
              <a:rPr lang="ru-RU" sz="3100" b="1" dirty="0" smtClean="0"/>
              <a:t>Алферов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00189"/>
            <a:ext cx="8219256" cy="25531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Имя Жореса Алферова хорошо известно не только знатокам физики. Он легенда, человек, который стоял у истоков открытия принципов новой электроники. Благодаря его разработкам мир сейчас пользуется телефонией, сотовой связью, светодиодами и оптоволокном. Открытия великого ученого помогли человечеству овладеть скоростной электроникой, </a:t>
            </a:r>
            <a:r>
              <a:rPr lang="ru-RU" dirty="0" err="1" smtClean="0"/>
              <a:t>фотоникой</a:t>
            </a:r>
            <a:r>
              <a:rPr lang="ru-RU" dirty="0" smtClean="0"/>
              <a:t>, энергетикой, работающей на солнечной энергии. </a:t>
            </a:r>
            <a:endParaRPr lang="ru-RU" dirty="0"/>
          </a:p>
        </p:txBody>
      </p:sp>
      <p:pic>
        <p:nvPicPr>
          <p:cNvPr id="17410" name="Picture 2" descr="https://forpost-sz.ru/sites/default/files/doc/2019/03/05/alferov_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514333" cy="234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2000 год. Физик Жорес Иванович </a:t>
            </a:r>
            <a:r>
              <a:rPr lang="ru-RU" sz="3100" b="1" dirty="0" smtClean="0"/>
              <a:t>Алферов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1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Практически все жители планеты Земля пользуются плодами его трудов – говорят по мобильным телефонам, благодаря разработанным им полупроводникам, слушают компакт-диски и считывают информацию с дисковода при помощи лазера.</a:t>
            </a:r>
          </a:p>
          <a:p>
            <a:pPr marL="0" indent="0">
              <a:buNone/>
            </a:pPr>
            <a:r>
              <a:rPr lang="ru-RU" sz="2000" dirty="0" smtClean="0"/>
              <a:t> Жорес Иванович был награжден Нобелевской  премией в  2000 году  за "разработку полупроводниковых </a:t>
            </a:r>
            <a:r>
              <a:rPr lang="ru-RU" sz="2000" dirty="0" err="1" smtClean="0"/>
              <a:t>гетероструктур</a:t>
            </a:r>
            <a:r>
              <a:rPr lang="ru-RU" sz="2000" dirty="0" smtClean="0"/>
              <a:t> и создание быстрых </a:t>
            </a:r>
            <a:r>
              <a:rPr lang="ru-RU" sz="2000" dirty="0" err="1" smtClean="0"/>
              <a:t>опто</a:t>
            </a:r>
            <a:r>
              <a:rPr lang="ru-RU" sz="2000" dirty="0" smtClean="0"/>
              <a:t>- и микроэлектронных компонентов".</a:t>
            </a:r>
            <a:br>
              <a:rPr lang="ru-RU" sz="2000" dirty="0" smtClean="0"/>
            </a:b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8434" name="Picture 2" descr="https://cdnimg.rg.ru/i/gallery/631a8193/1_d23dc3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826405" cy="255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Нобелевская</a:t>
            </a:r>
            <a:r>
              <a:rPr lang="ru-RU" dirty="0" smtClean="0"/>
              <a:t> </a:t>
            </a:r>
            <a:r>
              <a:rPr lang="ru-RU" b="1" dirty="0" smtClean="0"/>
              <a:t>премия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400" dirty="0"/>
              <a:t>— одна из наиболее престижных международных </a:t>
            </a:r>
            <a:r>
              <a:rPr lang="ru-RU" sz="2400" b="1" dirty="0"/>
              <a:t>премий</a:t>
            </a:r>
            <a:r>
              <a:rPr lang="ru-RU" sz="2400" dirty="0"/>
              <a:t>, ежегодно присуждаемая за выдающиеся научные исследования, революционные изобретения или крупный вклад в культуру, или развитие общества. </a:t>
            </a:r>
          </a:p>
        </p:txBody>
      </p:sp>
      <p:pic>
        <p:nvPicPr>
          <p:cNvPr id="2050" name="Picture 2" descr="https://s12.stc.all.kpcdn.net/share/i/12/11616132/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896544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2010 год. Физики Андрей Константинович Гейм и Константин Сергеевич </a:t>
            </a:r>
            <a:r>
              <a:rPr lang="ru-RU" sz="3100" b="1" dirty="0" smtClean="0"/>
              <a:t>Новоселов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77072"/>
            <a:ext cx="829126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Нобелевская </a:t>
            </a:r>
            <a:r>
              <a:rPr lang="ru-RU" sz="2200" dirty="0" smtClean="0"/>
              <a:t>премия </a:t>
            </a:r>
            <a:r>
              <a:rPr lang="ru-RU" sz="2200" dirty="0"/>
              <a:t>за «передовые опыты с двумерным материалом — </a:t>
            </a:r>
            <a:r>
              <a:rPr lang="ru-RU" sz="2200" dirty="0" err="1"/>
              <a:t>графеном</a:t>
            </a:r>
            <a:r>
              <a:rPr lang="ru-RU" sz="2200" dirty="0"/>
              <a:t>». </a:t>
            </a:r>
            <a:r>
              <a:rPr lang="ru-RU" sz="2400" dirty="0" smtClean="0"/>
              <a:t>Из школьной химии известно, что свойства того или иного вещества зависят не только от атомов, которые его составляют, но и от их взаимного расположения. </a:t>
            </a:r>
            <a:endParaRPr lang="ru-RU" dirty="0"/>
          </a:p>
        </p:txBody>
      </p:sp>
      <p:pic>
        <p:nvPicPr>
          <p:cNvPr id="19458" name="Picture 2" descr="Константин Новоселов (слева) и Андрей Гей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628800"/>
            <a:ext cx="332344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2010 год. Физики Андрей Константинович Гейм и Константин Сергеевич Новоселов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9568" y="1600200"/>
            <a:ext cx="50509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качестве примера обычно приводят углерод, который в случае одного расположения атомов дает хрупкий грязный графит, а в другом - твердый сияющий алмаз.</a:t>
            </a:r>
          </a:p>
          <a:p>
            <a:pPr marL="0" indent="0">
              <a:buNone/>
            </a:pPr>
            <a:r>
              <a:rPr lang="ru-RU" sz="2400" dirty="0" smtClean="0"/>
              <a:t>Ученым удалось «продемонстрировать, что </a:t>
            </a:r>
            <a:r>
              <a:rPr lang="ru-RU" sz="2400" dirty="0" err="1" smtClean="0"/>
              <a:t>монослойный</a:t>
            </a:r>
            <a:r>
              <a:rPr lang="ru-RU" sz="2400" dirty="0" smtClean="0"/>
              <a:t> углерод обладает исключительными свойствами, которые проистекают из удивительного мира квантовой физики», отметили представители Нобелевского комитета.</a:t>
            </a:r>
          </a:p>
        </p:txBody>
      </p:sp>
      <p:pic>
        <p:nvPicPr>
          <p:cNvPr id="20482" name="Picture 2" descr="Структура графена. Расстояние между атомами - 0,142 нанометра. Графен поглощает 2,3 процента проходящего через него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939405" cy="220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24944"/>
            <a:ext cx="6491064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70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https://lenta.ru/articles/2010/10/05/graphene/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https://www.kp.ru/daily/26348.7/3230539/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https://topwar.ru/53850-blestyaschiy-uchenyy-i-neprevzoydennyy-eksperimentator-petr-leonidovich-kapica.html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6"/>
              </a:rPr>
              <a:t>https://fishki.net/2105898-105-let-nobelevskoj-premii-laureaty-iz-rossii.html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1958 год. Физики Игорь Евгеньевич Тамм, Илья Михайлович Франк, Павел Алексеевич </a:t>
            </a:r>
            <a:r>
              <a:rPr lang="ru-RU" sz="2800" b="1" dirty="0" smtClean="0"/>
              <a:t>Черенков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60319"/>
            <a:ext cx="8229600" cy="15450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Трое </a:t>
            </a:r>
            <a:r>
              <a:rPr lang="ru-RU" sz="3400" dirty="0"/>
              <a:t>ученых были </a:t>
            </a:r>
            <a:r>
              <a:rPr lang="ru-RU" sz="3400" dirty="0" smtClean="0"/>
              <a:t>награждены </a:t>
            </a:r>
            <a:r>
              <a:rPr lang="ru-RU" sz="3400" dirty="0"/>
              <a:t>Нобелевской премией по физике «за открытие и истолкование эффекта </a:t>
            </a:r>
            <a:r>
              <a:rPr lang="ru-RU" sz="3400" dirty="0" smtClean="0"/>
              <a:t>Вавилова-Черенкова».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pro.culture.ru/uploads/80f1d0bb03009d3dce15ae518482b5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704360" cy="286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1958 год. Физики Игорь Евгеньевич Тамм, Илья Михайлович Франк, Павел Алексеевич Черенков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Смысл его в том, что свечение наблюдается у всех чистых прозрачных жидкостей, причём яркость мало зависит от их химического состава, излучение имеет поляризацию с преимущественной ориентацией электрического вектора вдоль направления первичного пучка, при этом в отличие от люминесценции не наблюдается ни температурного, ни примесного тушения. </a:t>
            </a:r>
            <a:endParaRPr lang="ru-RU" sz="2400" dirty="0"/>
          </a:p>
        </p:txBody>
      </p:sp>
      <p:pic>
        <p:nvPicPr>
          <p:cNvPr id="3074" name="Picture 2" descr="https://indicator.ru/imgs/2018/09/12/08/22532/306ff02d936b661d6a82be10d4950a29e0f3c2d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4892" r="15461" b="5009"/>
          <a:stretch/>
        </p:blipFill>
        <p:spPr bwMode="auto">
          <a:xfrm>
            <a:off x="5436096" y="2132856"/>
            <a:ext cx="3154710" cy="293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1958 год. Физики Игорь Евгеньевич Тамм, Илья Михайлович Франк, Павел Алексеевич Черенков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53571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основании этих данных было сделано основополагающее утверждение, что обнаруженное явление — не люминесценция жидкости, а свет излучают движущиеся в ней быстрые электроны.</a:t>
            </a:r>
          </a:p>
          <a:p>
            <a:pPr marL="0" indent="0">
              <a:buNone/>
            </a:pPr>
            <a:r>
              <a:rPr lang="ru-RU" dirty="0" err="1" smtClean="0"/>
              <a:t>Черенковское</a:t>
            </a:r>
            <a:r>
              <a:rPr lang="ru-RU" dirty="0" smtClean="0"/>
              <a:t> излучение широко используется в физике высоких энергий для регистрации релятивистских частиц и определения их скоростей.</a:t>
            </a:r>
            <a:endParaRPr lang="ru-RU" dirty="0"/>
          </a:p>
        </p:txBody>
      </p:sp>
      <p:pic>
        <p:nvPicPr>
          <p:cNvPr id="4098" name="Picture 2" descr="https://fsd.kopilkaurokov.ru/up/html/2018/09/13/k_5b99df69e1b8a/477657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9096" r="2048" b="12981"/>
          <a:stretch/>
        </p:blipFill>
        <p:spPr bwMode="auto">
          <a:xfrm>
            <a:off x="467544" y="2060848"/>
            <a:ext cx="386030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1962 год. Физик Лев Давидович </a:t>
            </a:r>
            <a:r>
              <a:rPr lang="ru-RU" sz="2800" b="1" dirty="0" smtClean="0"/>
              <a:t>Ландау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Лев Давидович был младшим ребенок в семье рано проявил свою гениальность. Дифференцировать он научился в 12, интегрировать в 13. Поступил в 14 в Бакинский университет, сразу на два факультета – на физмат и на химфак, в 16 за особые заслуги переведен в Ленинград, в 19 лет стал аспирантом в Ленинградском физтехе – и в том же возрасте сделал свои первые работы, которые заставили говорить о нем весь мир!</a:t>
            </a:r>
            <a:endParaRPr lang="ru-RU" sz="2800" dirty="0"/>
          </a:p>
        </p:txBody>
      </p:sp>
      <p:pic>
        <p:nvPicPr>
          <p:cNvPr id="4" name="Picture 2" descr="https://avatars.mds.yandex.net/get-zen_doc/1567788/pub_5d64dac104af1f00aeac2cd1_5d64dd6df73d9d00adebaa7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4728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1962 год. Физик Лев Давидович </a:t>
            </a:r>
            <a:r>
              <a:rPr lang="ru-RU" sz="2800" b="1" dirty="0" smtClean="0"/>
              <a:t>Ландау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3"/>
            <a:ext cx="518457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Лев Давидович был удостоен Нобелевской премии «</a:t>
            </a:r>
            <a:r>
              <a:rPr lang="ru-RU" sz="2000" i="1" dirty="0" smtClean="0"/>
              <a:t>За </a:t>
            </a:r>
            <a:r>
              <a:rPr lang="ru-RU" sz="2000" i="1" dirty="0"/>
              <a:t>новаторские теории конденсированных сред, в особенности жидкого гелия</a:t>
            </a:r>
            <a:r>
              <a:rPr lang="ru-RU" sz="2000" dirty="0" smtClean="0"/>
              <a:t>». По состоянию здоровья Лев Давидович не мог отправиться в Стокгольм для получения Нобелевской премии 1962 г. Незадолго до того, как ему исполнилось пятьдесят четыре года, Ландау попал в автокатастрофу и получил тяжелые повреждения. Врачи из Канады, Франции, Чехословакии и Советского Союза боролись за его жизнь. Премия была вручена ему в Москве послом Швеции в Советском Союзе. Ландау прожил еще шесть лет, но так и не смог вернуться к работе. Он умер в Москве от осложнений, возникших от полученных им травм.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5124" name="Picture 4" descr="Сверхтекучий ге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93417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1964 год. Физики Александр Михайлович Прохоров и Николай Геннадьевич </a:t>
            </a:r>
            <a:r>
              <a:rPr lang="ru-RU" sz="3100" b="1" dirty="0" smtClean="0"/>
              <a:t>Басов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33056"/>
            <a:ext cx="828092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Советские физики Александр Прохоров и Николай Басов стали известны как создатели </a:t>
            </a:r>
            <a:r>
              <a:rPr lang="ru-RU" sz="2000" b="1" dirty="0" smtClean="0"/>
              <a:t>лазера</a:t>
            </a:r>
            <a:r>
              <a:rPr lang="ru-RU" sz="2000" dirty="0" smtClean="0"/>
              <a:t>. </a:t>
            </a:r>
            <a:r>
              <a:rPr lang="ru-RU" sz="2000" dirty="0" smtClean="0"/>
              <a:t>На это устройство возлагали большие надежды военные, но самое широкое применение лазерам нашлось в медицине. </a:t>
            </a:r>
            <a:r>
              <a:rPr lang="ru-RU" sz="2000" dirty="0" smtClean="0"/>
              <a:t>За эту разработку в 1964 году им, а также американскому ученому Чарльзу </a:t>
            </a:r>
            <a:r>
              <a:rPr lang="ru-RU" sz="2000" dirty="0" err="1" smtClean="0"/>
              <a:t>Таунсу</a:t>
            </a:r>
            <a:r>
              <a:rPr lang="ru-RU" sz="2000" dirty="0" smtClean="0"/>
              <a:t> присудили Нобелевскую премию по физике. Премию разделили, потому что советские ученые и </a:t>
            </a:r>
            <a:r>
              <a:rPr lang="ru-RU" sz="2000" dirty="0" err="1" smtClean="0"/>
              <a:t>Таунс</a:t>
            </a:r>
            <a:r>
              <a:rPr lang="ru-RU" sz="2000" dirty="0" smtClean="0"/>
              <a:t> занимались одним и тем же исследованием параллельно, не имея возможности общаться и обмениваться научными достижениями из-за железного занавеса. </a:t>
            </a:r>
            <a:endParaRPr lang="ru-RU" sz="2000" dirty="0"/>
          </a:p>
        </p:txBody>
      </p:sp>
      <p:pic>
        <p:nvPicPr>
          <p:cNvPr id="6" name="Picture 2" descr="https://img.gazeta.ru/files3/973/10417973/upload-07_ty576irjre5ee54y5-pic668-668x444-32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384376" cy="224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1964 год. Физики Александр Михайлович Прохоров и Николай Геннадьевич Басов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833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Во время Великой Отечественной войны Прохоров служил в пехоте и разведке, получил тяжелые ранения и был награжден медалью «За отвагу». Вылечившись, на фронт он не вернулся - был демобилизован и вернулся к работе в Физическом института Академии наук. </a:t>
            </a:r>
            <a:endParaRPr lang="ru-RU" dirty="0"/>
          </a:p>
        </p:txBody>
      </p:sp>
      <p:pic>
        <p:nvPicPr>
          <p:cNvPr id="11266" name="Picture 2" descr="На убеждения ученого сильно повлиял пример отца-революцио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18" y="1490178"/>
            <a:ext cx="4673536" cy="286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1522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Нобелевская премия по физике.  Лауреаты из России </vt:lpstr>
      <vt:lpstr>Нобелевская премия</vt:lpstr>
      <vt:lpstr>1958 год. Физики Игорь Евгеньевич Тамм, Илья Михайлович Франк, Павел Алексеевич Черенков</vt:lpstr>
      <vt:lpstr>1958 год. Физики Игорь Евгеньевич Тамм, Илья Михайлович Франк, Павел Алексеевич Черенков</vt:lpstr>
      <vt:lpstr>1958 год. Физики Игорь Евгеньевич Тамм, Илья Михайлович Франк, Павел Алексеевич Черенков</vt:lpstr>
      <vt:lpstr>1962 год. Физик Лев Давидович Ландау</vt:lpstr>
      <vt:lpstr>1962 год. Физик Лев Давидович Ландау</vt:lpstr>
      <vt:lpstr>1964 год. Физики Александр Михайлович Прохоров и Николай Геннадьевич Басов</vt:lpstr>
      <vt:lpstr>1964 год. Физики Александр Михайлович Прохоров и Николай Геннадьевич Басов</vt:lpstr>
      <vt:lpstr>1964 год. Физики Александр Михайлович Прохоров и Николай Геннадьевич Басов</vt:lpstr>
      <vt:lpstr>1964 год. Физики Александр Михайлович Прохоров и Николай Геннадьевич Басов</vt:lpstr>
      <vt:lpstr>1975 год. Физик Андрей Дмитриевич Сахаров</vt:lpstr>
      <vt:lpstr>1975 год. Физик Андрей Дмитриевич Сахаров</vt:lpstr>
      <vt:lpstr>1978 год. Физик Петр Леонидович Капица</vt:lpstr>
      <vt:lpstr>1978 год. Физик Петр Леонидович Капица</vt:lpstr>
      <vt:lpstr>1978 год. Физик Петр Леонидович Капица</vt:lpstr>
      <vt:lpstr>1978 год. Физик Петр Леонидович Капица</vt:lpstr>
      <vt:lpstr>2000 год. Физик Жорес Иванович Алферов</vt:lpstr>
      <vt:lpstr>2000 год. Физик Жорес Иванович Алферов</vt:lpstr>
      <vt:lpstr>2010 год. Физики Андрей Константинович Гейм и Константин Сергеевич Новоселов</vt:lpstr>
      <vt:lpstr>2010 год. Физики Андрей Константинович Гейм и Константин Сергеевич Новоселов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Астафьева</dc:creator>
  <cp:lastModifiedBy>Оксана Астафьева</cp:lastModifiedBy>
  <cp:revision>18</cp:revision>
  <dcterms:created xsi:type="dcterms:W3CDTF">2021-08-02T21:44:14Z</dcterms:created>
  <dcterms:modified xsi:type="dcterms:W3CDTF">2021-08-03T09:09:34Z</dcterms:modified>
</cp:coreProperties>
</file>