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A3AC-84A6-47DC-8B12-F47F9E858DD8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DC56-1A75-492C-85A7-56C593B1E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92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A3AC-84A6-47DC-8B12-F47F9E858DD8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DC56-1A75-492C-85A7-56C593B1E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75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A3AC-84A6-47DC-8B12-F47F9E858DD8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DC56-1A75-492C-85A7-56C593B1E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92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A3AC-84A6-47DC-8B12-F47F9E858DD8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DC56-1A75-492C-85A7-56C593B1E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75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A3AC-84A6-47DC-8B12-F47F9E858DD8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DC56-1A75-492C-85A7-56C593B1E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30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A3AC-84A6-47DC-8B12-F47F9E858DD8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DC56-1A75-492C-85A7-56C593B1E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3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A3AC-84A6-47DC-8B12-F47F9E858DD8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DC56-1A75-492C-85A7-56C593B1E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375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A3AC-84A6-47DC-8B12-F47F9E858DD8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DC56-1A75-492C-85A7-56C593B1E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83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A3AC-84A6-47DC-8B12-F47F9E858DD8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DC56-1A75-492C-85A7-56C593B1E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51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A3AC-84A6-47DC-8B12-F47F9E858DD8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DC56-1A75-492C-85A7-56C593B1E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85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A3AC-84A6-47DC-8B12-F47F9E858DD8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DC56-1A75-492C-85A7-56C593B1E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85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3A3AC-84A6-47DC-8B12-F47F9E858DD8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2DC56-1A75-492C-85A7-56C593B1E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526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Применение законов Ньютона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://900igr.net/up/datas/230155/0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t="20169" r="41495" b="4141"/>
          <a:stretch/>
        </p:blipFill>
        <p:spPr bwMode="auto">
          <a:xfrm>
            <a:off x="1043608" y="2502198"/>
            <a:ext cx="2600325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0" y="2679302"/>
            <a:ext cx="3816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Автор презентации:  учитель физики </a:t>
            </a:r>
          </a:p>
          <a:p>
            <a:r>
              <a:rPr lang="ru-RU" sz="2800" dirty="0" smtClean="0"/>
              <a:t>МБОУ СОШ № 65 </a:t>
            </a:r>
          </a:p>
          <a:p>
            <a:r>
              <a:rPr lang="ru-RU" sz="2800" dirty="0" smtClean="0"/>
              <a:t>г. Краснодара                   О. А. Астафьева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64674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2. Запишем векторную форму </a:t>
            </a:r>
            <a:r>
              <a:rPr lang="en-GB" sz="3600" b="1" dirty="0" smtClean="0">
                <a:solidFill>
                  <a:srgbClr val="C00000"/>
                </a:solidFill>
              </a:rPr>
              <a:t>II </a:t>
            </a:r>
            <a:r>
              <a:rPr lang="ru-RU" sz="3600" b="1" dirty="0" smtClean="0">
                <a:solidFill>
                  <a:srgbClr val="C00000"/>
                </a:solidFill>
              </a:rPr>
              <a:t>закона Ньютона</a:t>
            </a:r>
            <a:r>
              <a:rPr lang="en-GB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и сделаем проекции </a:t>
            </a:r>
            <a:endParaRPr lang="ru-RU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467544" y="1628801"/>
                <a:ext cx="8208912" cy="12676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C00000"/>
                    </a:solidFill>
                  </a:rPr>
                  <a:t>Гиря</a:t>
                </a:r>
                <a:r>
                  <a:rPr lang="ru-RU" sz="3600" dirty="0" smtClean="0"/>
                  <a:t>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36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GB" sz="3600" b="0" i="1" smtClean="0">
                            <a:latin typeface="Cambria Math"/>
                          </a:rPr>
                          <m:t>𝑇</m:t>
                        </m:r>
                      </m:e>
                    </m:acc>
                    <m:r>
                      <a:rPr lang="ru-RU" sz="3600" b="0" i="0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3600" b="0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GB" sz="3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36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ru-RU" sz="36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GB" sz="3600" b="0" i="1" smtClean="0">
                            <a:latin typeface="Cambria Math"/>
                          </a:rPr>
                          <m:t>𝑔</m:t>
                        </m:r>
                      </m:e>
                    </m:acc>
                    <m:r>
                      <a:rPr lang="en-GB" sz="3600" b="0" i="1" smtClean="0">
                        <a:latin typeface="Cambria Math"/>
                      </a:rPr>
                      <m:t>+</m:t>
                    </m:r>
                    <m:r>
                      <a:rPr lang="ru-RU" sz="3600" b="0" i="1" smtClean="0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3600" b="0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GB" sz="3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36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ru-RU" sz="36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GB" sz="3600" b="0" i="1" smtClean="0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endParaRPr lang="ru-RU" sz="3600" dirty="0" smtClean="0"/>
              </a:p>
              <a:p>
                <a:r>
                  <a:rPr lang="ru-RU" sz="3600" b="0" dirty="0" smtClean="0"/>
                  <a:t>		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/>
                      </a:rPr>
                      <m:t>𝑂𝑌</m:t>
                    </m:r>
                    <m:r>
                      <a:rPr lang="ru-RU" sz="3600" b="0" i="1" smtClean="0">
                        <a:latin typeface="Cambria Math"/>
                      </a:rPr>
                      <m:t>:</m:t>
                    </m:r>
                    <m:r>
                      <a:rPr lang="en-GB" sz="3600" b="0" i="1" smtClean="0">
                        <a:latin typeface="Cambria Math"/>
                      </a:rPr>
                      <m:t>    </m:t>
                    </m:r>
                    <m:sSub>
                      <m:sSubPr>
                        <m:ctrlPr>
                          <a:rPr lang="en-GB" sz="3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3600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ru-RU" sz="36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GB" sz="3600" b="0" i="1" smtClean="0">
                        <a:latin typeface="Cambria Math"/>
                      </a:rPr>
                      <m:t>𝑔</m:t>
                    </m:r>
                    <m:r>
                      <a:rPr lang="en-GB" sz="3600" b="0" i="1" smtClean="0">
                        <a:latin typeface="Cambria Math"/>
                      </a:rPr>
                      <m:t>−</m:t>
                    </m:r>
                    <m:r>
                      <a:rPr lang="en-GB" sz="3600" b="0" i="1" smtClean="0">
                        <a:latin typeface="Cambria Math"/>
                      </a:rPr>
                      <m:t>𝑇</m:t>
                    </m:r>
                    <m:r>
                      <a:rPr lang="en-GB" sz="36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GB" sz="3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3600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GB" sz="36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GB" sz="3600" b="0" i="1" smtClean="0">
                        <a:latin typeface="Cambria Math"/>
                      </a:rPr>
                      <m:t>𝑎</m:t>
                    </m:r>
                    <m:r>
                      <a:rPr lang="en-GB" sz="36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3600" dirty="0" smtClean="0"/>
                  <a:t>(</a:t>
                </a:r>
                <a:r>
                  <a:rPr lang="en-GB" sz="3600" dirty="0" smtClean="0"/>
                  <a:t>4</a:t>
                </a:r>
                <a:r>
                  <a:rPr lang="ru-RU" sz="3600" dirty="0" smtClean="0"/>
                  <a:t>)</a:t>
                </a:r>
                <a:endParaRPr lang="en-GB" sz="3600" dirty="0" smtClean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628801"/>
                <a:ext cx="8208912" cy="1267655"/>
              </a:xfrm>
              <a:prstGeom prst="rect">
                <a:avLst/>
              </a:prstGeom>
              <a:blipFill rotWithShape="1">
                <a:blip r:embed="rId2"/>
                <a:stretch>
                  <a:fillRect l="-2303" t="-1442" b="-17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744960" y="2971428"/>
            <a:ext cx="6840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Решая систему уравнений (3) и (4) получаем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914366" y="4048644"/>
                <a:ext cx="382919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𝑇</m:t>
                      </m:r>
                      <m:r>
                        <a:rPr lang="en-US" sz="3600" b="0" i="1" smtClean="0">
                          <a:latin typeface="Cambria Math"/>
                        </a:rPr>
                        <m:t>−</m:t>
                      </m:r>
                      <m:r>
                        <a:rPr lang="ru-RU" sz="3600" b="0" i="1" smtClean="0">
                          <a:latin typeface="Cambria Math"/>
                          <a:ea typeface="Cambria Math"/>
                        </a:rPr>
                        <m:t>𝜇</m:t>
                      </m:r>
                      <m:sSub>
                        <m:sSubPr>
                          <m:ctrlPr>
                            <a:rPr lang="en-GB" sz="3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3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ru-RU" sz="3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3600" b="0" i="1" smtClean="0">
                          <a:latin typeface="Cambria Math"/>
                        </a:rPr>
                        <m:t>𝑔</m:t>
                      </m:r>
                      <m:r>
                        <a:rPr lang="ru-RU" sz="3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3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3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3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3600" b="0" i="1" smtClean="0">
                          <a:latin typeface="Cambria Math"/>
                        </a:rPr>
                        <m:t>𝑎</m:t>
                      </m:r>
                      <m:r>
                        <a:rPr lang="ru-RU" sz="36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366" y="4048644"/>
                <a:ext cx="382919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1043608" y="4744938"/>
                <a:ext cx="352839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3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ru-RU" sz="3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3600" b="0" i="1" smtClean="0">
                          <a:latin typeface="Cambria Math"/>
                        </a:rPr>
                        <m:t>𝑔</m:t>
                      </m:r>
                      <m:r>
                        <a:rPr lang="en-GB" sz="3600" b="0" i="1" smtClean="0">
                          <a:latin typeface="Cambria Math"/>
                        </a:rPr>
                        <m:t>−</m:t>
                      </m:r>
                      <m:r>
                        <a:rPr lang="en-GB" sz="3600" b="0" i="1" smtClean="0">
                          <a:latin typeface="Cambria Math"/>
                        </a:rPr>
                        <m:t>𝑇</m:t>
                      </m:r>
                      <m:r>
                        <a:rPr lang="en-GB" sz="3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3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3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3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36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744938"/>
                <a:ext cx="3528392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Левая фигурная скобка 7"/>
          <p:cNvSpPr/>
          <p:nvPr/>
        </p:nvSpPr>
        <p:spPr>
          <a:xfrm>
            <a:off x="266181" y="3841018"/>
            <a:ext cx="1018728" cy="1807840"/>
          </a:xfrm>
          <a:prstGeom prst="lef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743556" y="4744938"/>
            <a:ext cx="54852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017818" y="4509120"/>
            <a:ext cx="0" cy="50405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Прямоугольник 14"/>
              <p:cNvSpPr/>
              <p:nvPr/>
            </p:nvSpPr>
            <p:spPr>
              <a:xfrm>
                <a:off x="2828961" y="5648858"/>
                <a:ext cx="597163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3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3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3600" b="0" i="1" smtClean="0">
                          <a:latin typeface="Cambria Math"/>
                        </a:rPr>
                        <m:t>𝑔</m:t>
                      </m:r>
                      <m:r>
                        <a:rPr lang="en-US" sz="3600" b="0" i="1" smtClean="0">
                          <a:latin typeface="Cambria Math"/>
                        </a:rPr>
                        <m:t>−</m:t>
                      </m:r>
                      <m:r>
                        <a:rPr lang="ru-RU" sz="3600" b="0" i="1" smtClean="0">
                          <a:latin typeface="Cambria Math"/>
                          <a:ea typeface="Cambria Math"/>
                        </a:rPr>
                        <m:t>𝜇</m:t>
                      </m:r>
                      <m:sSub>
                        <m:sSubPr>
                          <m:ctrlPr>
                            <a:rPr lang="en-GB" sz="3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3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ru-RU" sz="3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3600" b="0" i="1" smtClean="0">
                          <a:latin typeface="Cambria Math"/>
                        </a:rPr>
                        <m:t>𝑔</m:t>
                      </m:r>
                      <m:r>
                        <a:rPr lang="ru-RU" sz="3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3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3600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GB" sz="3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36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GB" sz="3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sz="3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3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3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3600" b="0" i="1" smtClean="0">
                          <a:latin typeface="Cambria Math"/>
                        </a:rPr>
                        <m:t>)</m:t>
                      </m:r>
                      <m:r>
                        <a:rPr lang="en-GB" sz="3600" b="0" i="1" smtClean="0">
                          <a:latin typeface="Cambria Math"/>
                        </a:rPr>
                        <m:t>𝑎</m:t>
                      </m:r>
                      <m:r>
                        <a:rPr lang="ru-RU" sz="36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8961" y="5648858"/>
                <a:ext cx="5971635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9003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Получаем    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𝑎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𝑔</m:t>
                        </m:r>
                        <m:r>
                          <a:rPr lang="en-GB" b="0" i="1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GB" b="0" i="1" smtClean="0">
                            <a:latin typeface="Cambria Math"/>
                          </a:rPr>
                          <m:t>−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𝜇</m:t>
                        </m:r>
                        <m:sSub>
                          <m:sSubPr>
                            <m:ctrlPr>
                              <a:rPr lang="en-GB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GB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GB" b="0" i="1" smtClean="0">
                        <a:latin typeface="Cambria Math"/>
                      </a:rPr>
                      <m:t>=2,1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м</m:t>
                        </m:r>
                      </m:num>
                      <m:den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latin typeface="Cambria Math"/>
                              </a:rPr>
                              <m:t>с</m:t>
                            </m:r>
                          </m:e>
                          <m:sup>
                            <m:r>
                              <a:rPr lang="ru-RU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ru-RU" dirty="0" smtClean="0"/>
                  <a:t>Подставим уравнение (3) или (4) рассчитаем силу натяжения нити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𝜇</m:t>
                      </m:r>
                      <m:sSub>
                        <m:sSub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</a:rPr>
                        <m:t>𝑔</m:t>
                      </m:r>
                      <m:r>
                        <a:rPr lang="ru-RU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  <m:r>
                        <a:rPr lang="ru-RU" b="0" i="0" smtClean="0">
                          <a:latin typeface="Cambria Math"/>
                        </a:rPr>
                        <m:t>=15,4 Н</m:t>
                      </m:r>
                    </m:oMath>
                  </m:oMathPara>
                </a14:m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 algn="ctr">
                  <a:buNone/>
                </a:pPr>
                <a:r>
                  <a:rPr lang="ru-RU" dirty="0" smtClean="0"/>
                  <a:t>Задача решена!</a:t>
                </a:r>
                <a:endParaRPr lang="ru-RU" dirty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8621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Проекция вектора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Для того, чтобы сделать </a:t>
            </a:r>
            <a:r>
              <a:rPr lang="ru-RU" b="1" dirty="0" smtClean="0">
                <a:solidFill>
                  <a:srgbClr val="C00000"/>
                </a:solidFill>
              </a:rPr>
              <a:t>проекцию вектора </a:t>
            </a:r>
            <a:r>
              <a:rPr lang="ru-RU" dirty="0" smtClean="0"/>
              <a:t>на ось, необходимо опустить перпендикуляр из начала и из конца вектора.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043608" y="4005064"/>
            <a:ext cx="2304256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11560" y="5517232"/>
            <a:ext cx="360040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00475" y="4890095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/>
              <a:t>x</a:t>
            </a:r>
            <a:endParaRPr lang="ru-RU" sz="32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757128" y="3284984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smtClean="0">
                <a:solidFill>
                  <a:srgbClr val="C00000"/>
                </a:solidFill>
              </a:rPr>
              <a:t>r</a:t>
            </a:r>
            <a:endParaRPr lang="ru-RU" sz="3200" i="1" dirty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043608" y="4005064"/>
            <a:ext cx="0" cy="151216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347864" y="4005064"/>
            <a:ext cx="0" cy="151216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043608" y="5517232"/>
            <a:ext cx="2304256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89709" y="4869160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err="1" smtClean="0">
                <a:solidFill>
                  <a:srgbClr val="C00000"/>
                </a:solidFill>
              </a:rPr>
              <a:t>r</a:t>
            </a:r>
            <a:r>
              <a:rPr lang="en-GB" sz="3200" i="1" baseline="-25000" dirty="0" err="1" smtClean="0">
                <a:solidFill>
                  <a:srgbClr val="C00000"/>
                </a:solidFill>
              </a:rPr>
              <a:t>x</a:t>
            </a:r>
            <a:endParaRPr lang="ru-RU" sz="3200" i="1" dirty="0">
              <a:solidFill>
                <a:srgbClr val="C00000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2843808" y="3429000"/>
            <a:ext cx="256617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796408" y="5500439"/>
            <a:ext cx="3159968" cy="16793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5224264" y="3140968"/>
            <a:ext cx="2084040" cy="108012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224264" y="4227909"/>
            <a:ext cx="0" cy="127253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303368" y="3140968"/>
            <a:ext cx="4936" cy="233390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224264" y="5453935"/>
            <a:ext cx="2079104" cy="20935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448611" y="2700209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smtClean="0">
                <a:solidFill>
                  <a:srgbClr val="C00000"/>
                </a:solidFill>
              </a:rPr>
              <a:t>r</a:t>
            </a:r>
            <a:endParaRPr lang="ru-RU" sz="3200" i="1" dirty="0">
              <a:solidFill>
                <a:srgbClr val="C00000"/>
              </a:solidFill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6535291" y="2844225"/>
            <a:ext cx="256617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535291" y="4864174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err="1" smtClean="0">
                <a:solidFill>
                  <a:srgbClr val="C00000"/>
                </a:solidFill>
              </a:rPr>
              <a:t>r</a:t>
            </a:r>
            <a:r>
              <a:rPr lang="en-GB" sz="3200" i="1" baseline="-25000" dirty="0" err="1" smtClean="0">
                <a:solidFill>
                  <a:srgbClr val="C00000"/>
                </a:solidFill>
              </a:rPr>
              <a:t>x</a:t>
            </a:r>
            <a:endParaRPr lang="ru-RU" sz="32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86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Проекция вектора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043608" y="1700808"/>
            <a:ext cx="3168352" cy="2304256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611560" y="5500439"/>
            <a:ext cx="4680520" cy="16793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84998" y="4759796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/>
              <a:t>x</a:t>
            </a:r>
            <a:endParaRPr lang="ru-RU" sz="32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227698" y="1336412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smtClean="0">
                <a:solidFill>
                  <a:srgbClr val="C00000"/>
                </a:solidFill>
              </a:rPr>
              <a:t>r</a:t>
            </a:r>
            <a:endParaRPr lang="ru-RU" sz="3200" i="1" dirty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043608" y="4005064"/>
            <a:ext cx="0" cy="151216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211960" y="1772816"/>
            <a:ext cx="0" cy="3736019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1043608" y="5500439"/>
            <a:ext cx="3168352" cy="16793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75353" y="3388640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err="1" smtClean="0">
                <a:solidFill>
                  <a:srgbClr val="C00000"/>
                </a:solidFill>
              </a:rPr>
              <a:t>r</a:t>
            </a:r>
            <a:r>
              <a:rPr lang="en-GB" sz="3200" i="1" baseline="-25000" dirty="0" err="1" smtClean="0">
                <a:solidFill>
                  <a:srgbClr val="C00000"/>
                </a:solidFill>
              </a:rPr>
              <a:t>x</a:t>
            </a:r>
            <a:endParaRPr lang="ru-RU" sz="3200" i="1" dirty="0">
              <a:solidFill>
                <a:srgbClr val="C00000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3313076" y="1484784"/>
            <a:ext cx="256617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043608" y="4005064"/>
            <a:ext cx="3168352" cy="20935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уга 14"/>
          <p:cNvSpPr/>
          <p:nvPr/>
        </p:nvSpPr>
        <p:spPr>
          <a:xfrm>
            <a:off x="1403648" y="3640824"/>
            <a:ext cx="457200" cy="796288"/>
          </a:xfrm>
          <a:prstGeom prst="arc">
            <a:avLst>
              <a:gd name="adj1" fmla="val 16200000"/>
              <a:gd name="adj2" fmla="val 21308129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1860848" y="3410764"/>
                <a:ext cx="55335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848" y="3410764"/>
                <a:ext cx="553357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5364088" y="1700808"/>
                <a:ext cx="1864228" cy="7468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200" b="1" dirty="0" smtClean="0">
                    <a:ea typeface="Cambria Math"/>
                  </a:rPr>
                  <a:t>cos</a:t>
                </a:r>
                <a14:m>
                  <m:oMath xmlns:m="http://schemas.openxmlformats.org/officeDocument/2006/math">
                    <m:r>
                      <a:rPr lang="en-GB" sz="3200" b="1" i="1" smtClean="0">
                        <a:latin typeface="Cambria Math"/>
                        <a:ea typeface="Cambria Math"/>
                      </a:rPr>
                      <m:t>𝜶</m:t>
                    </m:r>
                    <m:r>
                      <a:rPr lang="en-GB" sz="3200" b="1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GB" sz="32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3200" b="1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GB" sz="3200" b="1" i="1" smtClean="0">
                                <a:latin typeface="Cambria Math"/>
                                <a:ea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en-GB" sz="3200" b="1" i="1" smtClean="0">
                                <a:latin typeface="Cambria Math"/>
                                <a:ea typeface="Cambria Math"/>
                              </a:rPr>
                              <m:t>𝒙</m:t>
                            </m:r>
                          </m:sub>
                        </m:sSub>
                      </m:num>
                      <m:den>
                        <m:r>
                          <a:rPr lang="en-GB" sz="3200" b="1" i="1" smtClean="0">
                            <a:latin typeface="Cambria Math"/>
                            <a:ea typeface="Cambria Math"/>
                          </a:rPr>
                          <m:t>𝒓</m:t>
                        </m:r>
                      </m:den>
                    </m:f>
                  </m:oMath>
                </a14:m>
                <a:endParaRPr lang="ru-RU" sz="3200" b="1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700808"/>
                <a:ext cx="1864228" cy="746808"/>
              </a:xfrm>
              <a:prstGeom prst="rect">
                <a:avLst/>
              </a:prstGeom>
              <a:blipFill rotWithShape="1">
                <a:blip r:embed="rId3"/>
                <a:stretch>
                  <a:fillRect l="-8497" t="-1626" b="-130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Стрелка вправо 21"/>
          <p:cNvSpPr/>
          <p:nvPr/>
        </p:nvSpPr>
        <p:spPr>
          <a:xfrm>
            <a:off x="7452320" y="1921187"/>
            <a:ext cx="864096" cy="4276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5342798" y="2803865"/>
                <a:ext cx="2651110" cy="58477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2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sz="3200" b="1" i="1" smtClean="0">
                              <a:latin typeface="Cambria Math"/>
                              <a:ea typeface="Cambria Math"/>
                            </a:rPr>
                            <m:t>𝒓</m:t>
                          </m:r>
                        </m:e>
                        <m:sub>
                          <m:r>
                            <a:rPr lang="en-GB" sz="3200" b="1" i="1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</m:sub>
                      </m:sSub>
                      <m:r>
                        <a:rPr lang="en-GB" sz="32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3200" b="1" i="1" smtClean="0">
                          <a:latin typeface="Cambria Math"/>
                          <a:ea typeface="Cambria Math"/>
                        </a:rPr>
                        <m:t>𝒓</m:t>
                      </m:r>
                      <m:r>
                        <a:rPr lang="en-GB" sz="32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GB" sz="3200" b="1" i="1" smtClean="0"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GB" sz="3200" b="1" i="1" smtClean="0"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2798" y="2803865"/>
                <a:ext cx="265111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Прямая со стрелкой 31"/>
          <p:cNvCxnSpPr/>
          <p:nvPr/>
        </p:nvCxnSpPr>
        <p:spPr>
          <a:xfrm flipV="1">
            <a:off x="623045" y="1124744"/>
            <a:ext cx="0" cy="4400874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15430" y="751637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smtClean="0"/>
              <a:t>y</a:t>
            </a:r>
            <a:endParaRPr lang="ru-RU" sz="3200" i="1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H="1" flipV="1">
            <a:off x="4211960" y="1772816"/>
            <a:ext cx="13742" cy="2242715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623045" y="1700808"/>
            <a:ext cx="3584774" cy="7200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623045" y="4005064"/>
            <a:ext cx="416421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611560" y="1772816"/>
            <a:ext cx="11485" cy="2220785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355976" y="256054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err="1" smtClean="0">
                <a:solidFill>
                  <a:srgbClr val="C00000"/>
                </a:solidFill>
              </a:rPr>
              <a:t>r</a:t>
            </a:r>
            <a:r>
              <a:rPr lang="en-GB" sz="3200" i="1" baseline="-25000" dirty="0" err="1">
                <a:solidFill>
                  <a:srgbClr val="C00000"/>
                </a:solidFill>
              </a:rPr>
              <a:t>y</a:t>
            </a:r>
            <a:endParaRPr lang="ru-RU" sz="3200" i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5516488" y="3789040"/>
                <a:ext cx="1798890" cy="777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200" b="1" dirty="0" smtClean="0">
                    <a:ea typeface="Cambria Math"/>
                  </a:rPr>
                  <a:t>sin</a:t>
                </a:r>
                <a14:m>
                  <m:oMath xmlns:m="http://schemas.openxmlformats.org/officeDocument/2006/math">
                    <m:r>
                      <a:rPr lang="en-GB" sz="3200" b="1" i="1" smtClean="0">
                        <a:latin typeface="Cambria Math"/>
                        <a:ea typeface="Cambria Math"/>
                      </a:rPr>
                      <m:t>𝜶</m:t>
                    </m:r>
                    <m:r>
                      <a:rPr lang="en-GB" sz="3200" b="1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GB" sz="32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3200" b="1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GB" sz="3200" b="1" i="1" smtClean="0">
                                <a:latin typeface="Cambria Math"/>
                                <a:ea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en-GB" sz="3200" b="1" i="1" smtClean="0">
                                <a:latin typeface="Cambria Math"/>
                                <a:ea typeface="Cambria Math"/>
                              </a:rPr>
                              <m:t>𝒚</m:t>
                            </m:r>
                          </m:sub>
                        </m:sSub>
                      </m:num>
                      <m:den>
                        <m:r>
                          <a:rPr lang="en-GB" sz="3200" b="1" i="1" smtClean="0">
                            <a:latin typeface="Cambria Math"/>
                            <a:ea typeface="Cambria Math"/>
                          </a:rPr>
                          <m:t>𝒓</m:t>
                        </m:r>
                      </m:den>
                    </m:f>
                  </m:oMath>
                </a14:m>
                <a:endParaRPr lang="ru-RU" sz="3200" b="1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488" y="3789040"/>
                <a:ext cx="1798890" cy="777200"/>
              </a:xfrm>
              <a:prstGeom prst="rect">
                <a:avLst/>
              </a:prstGeom>
              <a:blipFill rotWithShape="1">
                <a:blip r:embed="rId5"/>
                <a:stretch>
                  <a:fillRect l="-8814" b="-133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Стрелка вправо 46"/>
          <p:cNvSpPr/>
          <p:nvPr/>
        </p:nvSpPr>
        <p:spPr>
          <a:xfrm>
            <a:off x="7561860" y="3973415"/>
            <a:ext cx="864096" cy="4276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5662999" y="5052183"/>
                <a:ext cx="2631874" cy="62985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2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sz="3200" b="1" i="1" smtClean="0">
                              <a:latin typeface="Cambria Math"/>
                              <a:ea typeface="Cambria Math"/>
                            </a:rPr>
                            <m:t>𝒓</m:t>
                          </m:r>
                        </m:e>
                        <m:sub>
                          <m:r>
                            <a:rPr lang="en-GB" sz="3200" b="1" i="1" smtClean="0">
                              <a:latin typeface="Cambria Math"/>
                              <a:ea typeface="Cambria Math"/>
                            </a:rPr>
                            <m:t>𝒚</m:t>
                          </m:r>
                        </m:sub>
                      </m:sSub>
                      <m:r>
                        <a:rPr lang="en-GB" sz="32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3200" b="1" i="1" smtClean="0">
                          <a:latin typeface="Cambria Math"/>
                          <a:ea typeface="Cambria Math"/>
                        </a:rPr>
                        <m:t>𝒓</m:t>
                      </m:r>
                      <m:r>
                        <a:rPr lang="en-GB" sz="32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GB" sz="3200" b="1" i="1" smtClean="0"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n-GB" sz="3200" b="1" i="1" smtClean="0"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2999" y="5052183"/>
                <a:ext cx="2631874" cy="62985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1927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Задача №1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Тело массой 1 т поднимается по наклонной плоскости под углом  30° к горизонту  под действием силы тяги 7 </a:t>
            </a:r>
            <a:r>
              <a:rPr lang="ru-RU" dirty="0" err="1" smtClean="0"/>
              <a:t>кН.</a:t>
            </a:r>
            <a:r>
              <a:rPr lang="ru-RU" dirty="0" smtClean="0"/>
              <a:t> Найдите ускорение тела, если коэффициент трения равен 0,1. Ускорение свободного падения принять равным 10 м/с</a:t>
            </a:r>
            <a:r>
              <a:rPr lang="ru-RU" baseline="30000" dirty="0" smtClean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966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1.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Изобразим на рисунке все силы, которые действуют на тело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2483768" y="1916832"/>
            <a:ext cx="5760640" cy="4176464"/>
          </a:xfrm>
          <a:prstGeom prst="rtTriangle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9455282">
            <a:off x="4752961" y="310590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2555776" y="2055294"/>
            <a:ext cx="4752528" cy="3533946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6" idx="6"/>
          </p:cNvCxnSpPr>
          <p:nvPr/>
        </p:nvCxnSpPr>
        <p:spPr>
          <a:xfrm flipV="1">
            <a:off x="5282169" y="2759837"/>
            <a:ext cx="1061316" cy="80326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240635" y="3563105"/>
            <a:ext cx="41534" cy="1369678"/>
          </a:xfrm>
          <a:prstGeom prst="straightConnector1">
            <a:avLst/>
          </a:prstGeom>
          <a:ln w="508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 flipV="1">
            <a:off x="4355976" y="2492896"/>
            <a:ext cx="844652" cy="1070210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4355976" y="3572424"/>
            <a:ext cx="874377" cy="675520"/>
          </a:xfrm>
          <a:prstGeom prst="straightConnector1">
            <a:avLst/>
          </a:prstGeom>
          <a:ln w="508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5138153" y="3491097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 flipH="1" flipV="1">
            <a:off x="3821242" y="1762906"/>
            <a:ext cx="2880320" cy="36004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366900" y="162963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smtClean="0"/>
              <a:t>y</a:t>
            </a:r>
            <a:endParaRPr lang="ru-RU" sz="32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6704960" y="1624444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/>
              <a:t>x</a:t>
            </a:r>
            <a:endParaRPr lang="ru-RU" sz="32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4454266" y="1934462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 smtClean="0">
                <a:solidFill>
                  <a:srgbClr val="00B050"/>
                </a:solidFill>
              </a:rPr>
              <a:t>N</a:t>
            </a:r>
            <a:endParaRPr lang="ru-RU" sz="3200" b="1" i="1" dirty="0">
              <a:solidFill>
                <a:srgbClr val="00B050"/>
              </a:solidFill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4571998" y="1934462"/>
            <a:ext cx="360042" cy="1"/>
          </a:xfrm>
          <a:prstGeom prst="straightConnector1">
            <a:avLst/>
          </a:prstGeom>
          <a:ln w="349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658576" y="2226849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 smtClean="0">
                <a:solidFill>
                  <a:srgbClr val="FF0000"/>
                </a:solidFill>
              </a:rPr>
              <a:t>F</a:t>
            </a:r>
            <a:r>
              <a:rPr lang="ru-RU" sz="3200" b="1" i="1" baseline="-25000" dirty="0" smtClean="0">
                <a:solidFill>
                  <a:srgbClr val="FF0000"/>
                </a:solidFill>
              </a:rPr>
              <a:t>т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 flipV="1">
            <a:off x="5776308" y="2226849"/>
            <a:ext cx="360042" cy="1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355976" y="4816050"/>
            <a:ext cx="838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 smtClean="0">
                <a:solidFill>
                  <a:schemeClr val="accent6">
                    <a:lumMod val="50000"/>
                  </a:schemeClr>
                </a:solidFill>
              </a:rPr>
              <a:t>mg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 flipV="1">
            <a:off x="4664365" y="4816050"/>
            <a:ext cx="360042" cy="1"/>
          </a:xfrm>
          <a:prstGeom prst="straightConnector1">
            <a:avLst/>
          </a:prstGeom>
          <a:ln w="3492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131840" y="3563105"/>
            <a:ext cx="883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 smtClean="0">
                <a:solidFill>
                  <a:srgbClr val="002060"/>
                </a:solidFill>
              </a:rPr>
              <a:t>F</a:t>
            </a:r>
            <a:r>
              <a:rPr lang="ru-RU" sz="3200" b="1" i="1" baseline="-25000" dirty="0" err="1" smtClean="0">
                <a:solidFill>
                  <a:srgbClr val="002060"/>
                </a:solidFill>
              </a:rPr>
              <a:t>тр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 flipV="1">
            <a:off x="3186879" y="3582704"/>
            <a:ext cx="360042" cy="1"/>
          </a:xfrm>
          <a:prstGeom prst="straightConnector1">
            <a:avLst/>
          </a:prstGeom>
          <a:ln w="349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5282169" y="4509120"/>
            <a:ext cx="674160" cy="423663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олилиния 44"/>
          <p:cNvSpPr/>
          <p:nvPr/>
        </p:nvSpPr>
        <p:spPr>
          <a:xfrm>
            <a:off x="5295900" y="4048125"/>
            <a:ext cx="323850" cy="138849"/>
          </a:xfrm>
          <a:custGeom>
            <a:avLst/>
            <a:gdLst>
              <a:gd name="connsiteX0" fmla="*/ 0 w 323850"/>
              <a:gd name="connsiteY0" fmla="*/ 133350 h 138849"/>
              <a:gd name="connsiteX1" fmla="*/ 180975 w 323850"/>
              <a:gd name="connsiteY1" fmla="*/ 133350 h 138849"/>
              <a:gd name="connsiteX2" fmla="*/ 285750 w 323850"/>
              <a:gd name="connsiteY2" fmla="*/ 76200 h 138849"/>
              <a:gd name="connsiteX3" fmla="*/ 323850 w 323850"/>
              <a:gd name="connsiteY3" fmla="*/ 0 h 138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850" h="138849">
                <a:moveTo>
                  <a:pt x="0" y="133350"/>
                </a:moveTo>
                <a:cubicBezTo>
                  <a:pt x="66675" y="138112"/>
                  <a:pt x="133350" y="142875"/>
                  <a:pt x="180975" y="133350"/>
                </a:cubicBezTo>
                <a:cubicBezTo>
                  <a:pt x="228600" y="123825"/>
                  <a:pt x="261938" y="98425"/>
                  <a:pt x="285750" y="76200"/>
                </a:cubicBezTo>
                <a:cubicBezTo>
                  <a:pt x="309562" y="53975"/>
                  <a:pt x="316706" y="26987"/>
                  <a:pt x="32385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5245979" y="4048125"/>
                <a:ext cx="58015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5979" y="4048125"/>
                <a:ext cx="580159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Прямая соединительная линия 46"/>
          <p:cNvCxnSpPr/>
          <p:nvPr/>
        </p:nvCxnSpPr>
        <p:spPr>
          <a:xfrm flipH="1" flipV="1">
            <a:off x="4664365" y="4048126"/>
            <a:ext cx="617804" cy="88465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олилиния 50"/>
          <p:cNvSpPr/>
          <p:nvPr/>
        </p:nvSpPr>
        <p:spPr>
          <a:xfrm>
            <a:off x="4962525" y="4399449"/>
            <a:ext cx="304800" cy="77301"/>
          </a:xfrm>
          <a:custGeom>
            <a:avLst/>
            <a:gdLst>
              <a:gd name="connsiteX0" fmla="*/ 304800 w 304800"/>
              <a:gd name="connsiteY0" fmla="*/ 39201 h 77301"/>
              <a:gd name="connsiteX1" fmla="*/ 161925 w 304800"/>
              <a:gd name="connsiteY1" fmla="*/ 1101 h 77301"/>
              <a:gd name="connsiteX2" fmla="*/ 0 w 304800"/>
              <a:gd name="connsiteY2" fmla="*/ 77301 h 7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800" h="77301">
                <a:moveTo>
                  <a:pt x="304800" y="39201"/>
                </a:moveTo>
                <a:cubicBezTo>
                  <a:pt x="258762" y="16976"/>
                  <a:pt x="212725" y="-5249"/>
                  <a:pt x="161925" y="1101"/>
                </a:cubicBezTo>
                <a:cubicBezTo>
                  <a:pt x="111125" y="7451"/>
                  <a:pt x="55562" y="42376"/>
                  <a:pt x="0" y="7730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4734327" y="3844123"/>
                <a:ext cx="58015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327" y="3844123"/>
                <a:ext cx="580159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Прямая соединительная линия 53"/>
          <p:cNvCxnSpPr/>
          <p:nvPr/>
        </p:nvCxnSpPr>
        <p:spPr>
          <a:xfrm>
            <a:off x="5314486" y="3582705"/>
            <a:ext cx="668126" cy="894045"/>
          </a:xfrm>
          <a:prstGeom prst="line">
            <a:avLst/>
          </a:prstGeom>
          <a:ln w="889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4664365" y="3638852"/>
            <a:ext cx="576270" cy="409273"/>
          </a:xfrm>
          <a:prstGeom prst="line">
            <a:avLst/>
          </a:prstGeom>
          <a:ln w="889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6470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2. Запишем векторную форму </a:t>
            </a:r>
            <a:r>
              <a:rPr lang="en-GB" b="1" dirty="0" smtClean="0">
                <a:solidFill>
                  <a:srgbClr val="C00000"/>
                </a:solidFill>
              </a:rPr>
              <a:t>II </a:t>
            </a:r>
            <a:r>
              <a:rPr lang="ru-RU" b="1" dirty="0" smtClean="0">
                <a:solidFill>
                  <a:srgbClr val="C00000"/>
                </a:solidFill>
              </a:rPr>
              <a:t>закона Ньютона </a:t>
            </a:r>
            <a:endParaRPr lang="ru-RU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GB" b="0" i="1" smtClean="0">
                              <a:latin typeface="Cambria Math"/>
                            </a:rPr>
                            <m:t>𝑁</m:t>
                          </m:r>
                        </m:e>
                      </m:acc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ru-RU" b="0" i="1" smtClean="0">
                                  <a:latin typeface="Cambria Math"/>
                                </a:rPr>
                                <m:t>т</m:t>
                              </m:r>
                            </m:sub>
                          </m:sSub>
                        </m:e>
                      </m:acc>
                      <m:r>
                        <a:rPr lang="ru-RU" b="0" i="0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GB" b="0" i="1" smtClean="0">
                              <a:latin typeface="Cambria Math"/>
                            </a:rPr>
                            <m:t>𝑚𝑔</m:t>
                          </m:r>
                        </m:e>
                      </m:acc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ru-RU" b="0" i="1" smtClean="0">
                                  <a:latin typeface="Cambria Math"/>
                                </a:rPr>
                                <m:t>тр</m:t>
                              </m:r>
                            </m:sub>
                          </m:sSub>
                        </m:e>
                      </m:acc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GB" b="0" i="1" smtClean="0">
                              <a:latin typeface="Cambria Math"/>
                            </a:rPr>
                            <m:t>𝑚𝑎</m:t>
                          </m:r>
                        </m:e>
                      </m:acc>
                    </m:oMath>
                  </m:oMathPara>
                </a14:m>
                <a:endParaRPr lang="en-GB" dirty="0"/>
              </a:p>
              <a:p>
                <a:pPr marL="0" indent="0" algn="ctr">
                  <a:buNone/>
                </a:pPr>
                <a:r>
                  <a:rPr lang="en-GB" sz="4000" b="1" dirty="0" smtClean="0">
                    <a:solidFill>
                      <a:srgbClr val="C00000"/>
                    </a:solidFill>
                  </a:rPr>
                  <a:t>3</a:t>
                </a:r>
                <a:r>
                  <a:rPr lang="ru-RU" sz="4000" b="1" dirty="0" smtClean="0">
                    <a:solidFill>
                      <a:srgbClr val="C00000"/>
                    </a:solidFill>
                  </a:rPr>
                  <a:t>. Сделаем проекции на оси</a:t>
                </a:r>
                <a:endParaRPr lang="ru-RU" sz="4000" b="1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𝑜𝑥</m:t>
                      </m:r>
                      <m:r>
                        <a:rPr lang="ru-RU" b="0" i="1" smtClean="0">
                          <a:latin typeface="Cambria Math"/>
                        </a:rPr>
                        <m:t>:   </m:t>
                      </m:r>
                      <m:sSub>
                        <m:sSub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</a:rPr>
                            <m:t>т</m:t>
                          </m:r>
                        </m:sub>
                      </m:sSub>
                      <m:r>
                        <a:rPr lang="ru-RU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</a:rPr>
                            <m:t>тр</m:t>
                          </m:r>
                        </m:sub>
                      </m:sSub>
                      <m:r>
                        <a:rPr lang="ru-RU" b="0" i="1" smtClean="0"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latin typeface="Cambria Math"/>
                        </a:rPr>
                        <m:t>𝑚𝑔𝑠𝑖𝑛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𝑚𝑎</m:t>
                      </m:r>
                      <m:r>
                        <a:rPr lang="ru-RU" b="0" i="1" smtClean="0">
                          <a:latin typeface="Cambria Math"/>
                        </a:rPr>
                        <m:t>    (1)</m:t>
                      </m:r>
                    </m:oMath>
                  </m:oMathPara>
                </a14:m>
                <a:endParaRPr lang="ru-RU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𝑜𝑦</m:t>
                      </m:r>
                      <m:r>
                        <a:rPr lang="ru-RU" b="0" i="1" smtClean="0">
                          <a:latin typeface="Cambria Math"/>
                        </a:rPr>
                        <m:t>:   </m:t>
                      </m:r>
                      <m:r>
                        <a:rPr lang="en-GB" b="0" i="1" smtClean="0">
                          <a:latin typeface="Cambria Math"/>
                        </a:rPr>
                        <m:t>𝑁</m:t>
                      </m:r>
                      <m:r>
                        <a:rPr lang="ru-RU" b="0" i="1" smtClean="0">
                          <a:latin typeface="Cambria Math"/>
                        </a:rPr>
                        <m:t>−</m:t>
                      </m:r>
                      <m:r>
                        <a:rPr lang="en-GB" b="0" i="1" smtClean="0">
                          <a:latin typeface="Cambria Math"/>
                        </a:rPr>
                        <m:t>𝑚𝑔𝑐𝑜𝑠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=0 (2</m:t>
                      </m:r>
                      <m:r>
                        <a:rPr lang="ru-RU" b="0" i="1" smtClean="0">
                          <a:latin typeface="Cambria Math"/>
                        </a:rPr>
                        <m:t>)  </m:t>
                      </m:r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/>
                  <a:t> </a:t>
                </a:r>
                <a:r>
                  <a:rPr lang="en-GB" dirty="0" smtClean="0"/>
                  <a:t>  </a:t>
                </a:r>
                <a:r>
                  <a:rPr lang="en-GB" b="0" dirty="0" smtClean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𝑁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  <m:r>
                      <a:rPr lang="en-GB" b="0" i="1" smtClean="0">
                        <a:latin typeface="Cambria Math"/>
                      </a:rPr>
                      <m:t>𝑚𝑔𝑐𝑜𝑠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   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GB" dirty="0" smtClean="0"/>
                  <a:t>	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тр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=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GB" b="0" i="1" smtClean="0">
                        <a:latin typeface="Cambria Math"/>
                      </a:rPr>
                      <m:t>𝑚𝑔</m:t>
                    </m:r>
                    <m:r>
                      <a:rPr lang="en-GB" b="0" i="1" smtClean="0">
                        <a:latin typeface="Cambria Math"/>
                      </a:rPr>
                      <m:t>𝑐𝑜𝑠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ru-RU" dirty="0" smtClean="0"/>
                  <a:t>Подставим в первое уравнение и выразим ускорение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𝑎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/>
                              </a:rPr>
                              <m:t>т</m:t>
                            </m:r>
                          </m:sub>
                        </m:sSub>
                        <m:r>
                          <a:rPr lang="ru-RU" b="0" i="1" smtClean="0">
                            <a:latin typeface="Cambria Math"/>
                          </a:rPr>
                          <m:t>−</m:t>
                        </m:r>
                        <m:r>
                          <a:rPr lang="en-GB" b="0" i="1" smtClean="0">
                            <a:latin typeface="Cambria Math"/>
                          </a:rPr>
                          <m:t>𝑚𝑔</m:t>
                        </m:r>
                        <m:r>
                          <a:rPr lang="en-GB" b="0" i="1" smtClean="0">
                            <a:latin typeface="Cambria Math"/>
                          </a:rPr>
                          <m:t>(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𝜇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𝑐𝑜𝑠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𝑠𝑖𝑛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GB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𝑚</m:t>
                        </m:r>
                      </m:den>
                    </m:f>
                    <m:r>
                      <a:rPr lang="en-GB" b="0" i="1" smtClean="0">
                        <a:latin typeface="Cambria Math"/>
                        <a:ea typeface="Cambria Math"/>
                      </a:rPr>
                      <m:t>≈1,13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м</m:t>
                        </m:r>
                      </m:num>
                      <m:den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latin typeface="Cambria Math"/>
                                <a:ea typeface="Cambria Math"/>
                              </a:rPr>
                              <m:t>с</m:t>
                            </m:r>
                          </m:e>
                          <m:sup>
                            <m:r>
                              <a:rPr lang="ru-RU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Стрелка вправо 3"/>
          <p:cNvSpPr/>
          <p:nvPr/>
        </p:nvSpPr>
        <p:spPr>
          <a:xfrm>
            <a:off x="7020272" y="3501008"/>
            <a:ext cx="9361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3419872" y="4042345"/>
            <a:ext cx="108012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27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Задача №2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Тележка массой 5 кг движется по горизонтальной поверхности под действием гири массой 2 кг, прикрепленной к концу нерастяжимой нити, перекинутой через неподвижный блок. Определите натяжение нити и ускорение движения тележки, если коэффициент трения тележки о плоскость 0,1. Массами блока и нити, а также трением в блоке пренебречь.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966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1.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Изобразим на рисунке все силы, которые действуют на тела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924944"/>
            <a:ext cx="4320480" cy="2952328"/>
          </a:xfrm>
          <a:prstGeom prst="rect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851920" y="1988840"/>
            <a:ext cx="115212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AutoShape 2" descr="http://www.freepatent.ru/images/patents/224/2244269/224426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http://www.freepatent.ru/images/patents/224/2244269/2244269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s://ds05.infourok.ru/uploads/ex/0e38/0008ad3f-10ec6ca2/12/hello_html_m2440a386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75"/>
          <a:stretch/>
        </p:blipFill>
        <p:spPr bwMode="auto">
          <a:xfrm>
            <a:off x="6732240" y="4092624"/>
            <a:ext cx="1038051" cy="1247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вал 7"/>
          <p:cNvSpPr/>
          <p:nvPr/>
        </p:nvSpPr>
        <p:spPr>
          <a:xfrm>
            <a:off x="6372200" y="2276872"/>
            <a:ext cx="720080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6300192" y="2600908"/>
            <a:ext cx="432048" cy="3240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8" idx="0"/>
          </p:cNvCxnSpPr>
          <p:nvPr/>
        </p:nvCxnSpPr>
        <p:spPr>
          <a:xfrm>
            <a:off x="5004048" y="2276872"/>
            <a:ext cx="1728192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8" idx="6"/>
          </p:cNvCxnSpPr>
          <p:nvPr/>
        </p:nvCxnSpPr>
        <p:spPr>
          <a:xfrm>
            <a:off x="7092280" y="2600908"/>
            <a:ext cx="36004" cy="15481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4427984" y="1484784"/>
            <a:ext cx="0" cy="792088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3131840" y="2276872"/>
            <a:ext cx="1296144" cy="0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5" idx="2"/>
          </p:cNvCxnSpPr>
          <p:nvPr/>
        </p:nvCxnSpPr>
        <p:spPr>
          <a:xfrm>
            <a:off x="4427984" y="2276872"/>
            <a:ext cx="0" cy="648072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427984" y="2276872"/>
            <a:ext cx="1656184" cy="0"/>
          </a:xfrm>
          <a:prstGeom prst="straightConnector1">
            <a:avLst/>
          </a:prstGeom>
          <a:ln w="635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140134" y="4671739"/>
            <a:ext cx="0" cy="1781597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7136550" y="3311971"/>
            <a:ext cx="3584" cy="1359768"/>
          </a:xfrm>
          <a:prstGeom prst="straightConnector1">
            <a:avLst/>
          </a:prstGeom>
          <a:ln w="635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3896790" y="3021051"/>
                <a:ext cx="13697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4000" b="1" i="1" smtClean="0"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GB" sz="40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GB" sz="4000" b="1" i="1" smtClean="0">
                              <a:latin typeface="Cambria Math"/>
                            </a:rPr>
                            <m:t>𝒈</m:t>
                          </m:r>
                        </m:e>
                      </m:acc>
                    </m:oMath>
                  </m:oMathPara>
                </a14:m>
                <a:endParaRPr lang="ru-RU" sz="4000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6790" y="3021051"/>
                <a:ext cx="1369734" cy="707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2195736" y="1526885"/>
                <a:ext cx="1047530" cy="8519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GB" sz="40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4000" b="1" i="1" smtClean="0"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ru-RU" sz="4000" b="1" i="1" smtClean="0">
                                  <a:latin typeface="Cambria Math"/>
                                </a:rPr>
                                <m:t>тр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sz="4000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526885"/>
                <a:ext cx="1047530" cy="8519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5502027" y="1454845"/>
                <a:ext cx="615938" cy="7825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GB" sz="4000" b="0" i="1" smtClean="0">
                              <a:latin typeface="Cambria Math"/>
                            </a:rPr>
                            <m:t>𝑇</m:t>
                          </m:r>
                        </m:e>
                      </m:acc>
                    </m:oMath>
                  </m:oMathPara>
                </a14:m>
                <a:endParaRPr lang="ru-RU" sz="4000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2027" y="1454845"/>
                <a:ext cx="615938" cy="78258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4427984" y="1253302"/>
                <a:ext cx="687689" cy="7825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GB" sz="4000" b="0" i="1" smtClean="0">
                              <a:latin typeface="Cambria Math"/>
                            </a:rPr>
                            <m:t>𝑁</m:t>
                          </m:r>
                        </m:e>
                      </m:acc>
                    </m:oMath>
                  </m:oMathPara>
                </a14:m>
                <a:endParaRPr lang="ru-RU" sz="4000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1253302"/>
                <a:ext cx="687689" cy="78258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7311330" y="3206788"/>
                <a:ext cx="615938" cy="7825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GB" sz="4000" b="0" i="1" smtClean="0">
                              <a:latin typeface="Cambria Math"/>
                            </a:rPr>
                            <m:t>𝑇</m:t>
                          </m:r>
                        </m:e>
                      </m:acc>
                    </m:oMath>
                  </m:oMathPara>
                </a14:m>
                <a:endParaRPr lang="ru-RU" sz="4000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1330" y="3206788"/>
                <a:ext cx="615938" cy="78258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7251265" y="5661248"/>
                <a:ext cx="13697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4000" b="1" i="1" smtClean="0"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GB" sz="40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GB" sz="4000" b="1" i="1" smtClean="0">
                              <a:latin typeface="Cambria Math"/>
                            </a:rPr>
                            <m:t>𝒈</m:t>
                          </m:r>
                        </m:e>
                      </m:acc>
                    </m:oMath>
                  </m:oMathPara>
                </a14:m>
                <a:endParaRPr lang="ru-RU" sz="4000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1265" y="5661248"/>
                <a:ext cx="1369734" cy="70788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Прямая со стрелкой 40"/>
          <p:cNvCxnSpPr/>
          <p:nvPr/>
        </p:nvCxnSpPr>
        <p:spPr>
          <a:xfrm>
            <a:off x="6300192" y="1846138"/>
            <a:ext cx="79208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6305501" y="1253302"/>
                <a:ext cx="50261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GB" sz="4000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ru-RU" sz="4000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5501" y="1253302"/>
                <a:ext cx="502612" cy="70788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Прямая со стрелкой 43"/>
          <p:cNvCxnSpPr/>
          <p:nvPr/>
        </p:nvCxnSpPr>
        <p:spPr>
          <a:xfrm>
            <a:off x="8172400" y="2791039"/>
            <a:ext cx="25061" cy="8314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8244408" y="2762926"/>
                <a:ext cx="50261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GB" sz="4000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ru-RU" sz="4000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408" y="2762926"/>
                <a:ext cx="502612" cy="70788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Прямая со стрелкой 46"/>
          <p:cNvCxnSpPr/>
          <p:nvPr/>
        </p:nvCxnSpPr>
        <p:spPr>
          <a:xfrm>
            <a:off x="1043608" y="2237432"/>
            <a:ext cx="7200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V="1">
            <a:off x="4427984" y="1340768"/>
            <a:ext cx="0" cy="28083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628163" y="1585069"/>
            <a:ext cx="407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x</a:t>
            </a:r>
            <a:endParaRPr lang="ru-RU" sz="4000" dirty="0"/>
          </a:p>
        </p:txBody>
      </p:sp>
      <p:sp>
        <p:nvSpPr>
          <p:cNvPr id="52" name="TextBox 51"/>
          <p:cNvSpPr txBox="1"/>
          <p:nvPr/>
        </p:nvSpPr>
        <p:spPr>
          <a:xfrm>
            <a:off x="3845044" y="1217603"/>
            <a:ext cx="4171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y</a:t>
            </a:r>
            <a:endParaRPr lang="ru-RU" sz="4000" dirty="0"/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7092280" y="1988840"/>
            <a:ext cx="47854" cy="46805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483586" y="6007105"/>
            <a:ext cx="4171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y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5310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2. Запишем векторную форму </a:t>
            </a:r>
            <a:r>
              <a:rPr lang="en-GB" sz="3600" b="1" dirty="0" smtClean="0">
                <a:solidFill>
                  <a:srgbClr val="C00000"/>
                </a:solidFill>
              </a:rPr>
              <a:t>II </a:t>
            </a:r>
            <a:r>
              <a:rPr lang="ru-RU" sz="3600" b="1" dirty="0" smtClean="0">
                <a:solidFill>
                  <a:srgbClr val="C00000"/>
                </a:solidFill>
              </a:rPr>
              <a:t>закона Ньютона</a:t>
            </a:r>
            <a:r>
              <a:rPr lang="en-GB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и сделаем проекции </a:t>
            </a:r>
            <a:endParaRPr lang="ru-RU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370100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b="1" dirty="0" smtClean="0">
                    <a:solidFill>
                      <a:srgbClr val="C00000"/>
                    </a:solidFill>
                  </a:rPr>
                  <a:t>Тележка</a:t>
                </a:r>
                <a:r>
                  <a:rPr lang="ru-RU" dirty="0" smtClean="0"/>
                  <a:t>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/>
                          </a:rPr>
                          <m:t>𝑁</m:t>
                        </m:r>
                      </m:e>
                    </m:acc>
                    <m:r>
                      <a:rPr lang="en-GB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GB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/>
                          </a:rPr>
                          <m:t>𝑇</m:t>
                        </m:r>
                      </m:e>
                    </m:acc>
                    <m:r>
                      <a:rPr lang="ru-RU" b="0" i="0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b="0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GB" b="0" i="1" smtClean="0">
                            <a:latin typeface="Cambria Math"/>
                          </a:rPr>
                          <m:t>𝑔</m:t>
                        </m:r>
                      </m:e>
                    </m:acc>
                    <m:r>
                      <a:rPr lang="en-GB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GB" b="0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/>
                              </a:rPr>
                              <m:t>тр</m:t>
                            </m:r>
                          </m:sub>
                        </m:sSub>
                      </m:e>
                    </m:acc>
                    <m:r>
                      <a:rPr lang="ru-RU" b="0" i="1" smtClean="0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b="0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GB" b="0" i="1" smtClean="0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endParaRPr lang="ru-RU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𝑂𝑋</m:t>
                      </m:r>
                      <m:r>
                        <a:rPr lang="ru-RU" b="0" i="1" smtClean="0">
                          <a:latin typeface="Cambria Math"/>
                        </a:rPr>
                        <m:t>:</m:t>
                      </m:r>
                      <m:r>
                        <a:rPr lang="en-GB" b="0" i="1" smtClean="0">
                          <a:latin typeface="Cambria Math"/>
                        </a:rPr>
                        <m:t>    </m:t>
                      </m:r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</a:rPr>
                            <m:t>тр</m:t>
                          </m:r>
                        </m:sub>
                      </m:sSub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  <m:r>
                        <a:rPr lang="ru-RU" b="0" i="1" smtClean="0">
                          <a:latin typeface="Cambria Math"/>
                        </a:rPr>
                        <m:t> (1)</m:t>
                      </m:r>
                    </m:oMath>
                  </m:oMathPara>
                </a14:m>
                <a:endParaRPr lang="en-GB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ru-RU" b="0" dirty="0" smtClean="0"/>
                  <a:t>	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𝑂𝑌</m:t>
                    </m:r>
                    <m:r>
                      <a:rPr lang="ru-RU" b="0" i="1" smtClean="0">
                        <a:latin typeface="Cambria Math"/>
                      </a:rPr>
                      <m:t>:</m:t>
                    </m:r>
                    <m:r>
                      <a:rPr lang="en-GB" b="0" i="1" smtClean="0">
                        <a:latin typeface="Cambria Math"/>
                      </a:rPr>
                      <m:t>    </m:t>
                    </m:r>
                    <m:r>
                      <a:rPr lang="en-GB" b="0" i="1" smtClean="0">
                        <a:latin typeface="Cambria Math"/>
                      </a:rPr>
                      <m:t>𝑁</m:t>
                    </m:r>
                    <m:r>
                      <a:rPr lang="en-GB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𝑔</m:t>
                    </m:r>
                    <m:r>
                      <a:rPr lang="en-GB" b="0" i="1" smtClean="0">
                        <a:latin typeface="Cambria Math"/>
                      </a:rPr>
                      <m:t>=0 </m:t>
                    </m:r>
                  </m:oMath>
                </a14:m>
                <a:r>
                  <a:rPr lang="ru-RU" dirty="0" smtClean="0"/>
                  <a:t>(2)</a:t>
                </a:r>
                <a:endParaRPr lang="en-GB" dirty="0" smtClean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𝑁</m:t>
                    </m:r>
                    <m:r>
                      <a:rPr lang="ru-RU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ru-RU" dirty="0" smtClean="0"/>
                  <a:t>,    тогда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</a:rPr>
                          <m:t> </m:t>
                        </m:r>
                        <m:r>
                          <a:rPr lang="en-GB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тр</m:t>
                        </m:r>
                      </m:sub>
                    </m:sSub>
                    <m:r>
                      <a:rPr lang="ru-RU" b="0" i="1" smtClean="0">
                        <a:latin typeface="Cambria Math"/>
                      </a:rPr>
                      <m:t>=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𝜇</m:t>
                    </m:r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𝑔</m:t>
                    </m:r>
                    <m:r>
                      <a:rPr lang="en-GB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dirty="0" smtClean="0"/>
                  <a:t>подставим в (1) уравнение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𝜇</m:t>
                    </m:r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𝑔</m:t>
                    </m:r>
                    <m:r>
                      <a:rPr lang="ru-RU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𝑎</m:t>
                    </m:r>
                    <m:r>
                      <a:rPr lang="ru-RU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GB" dirty="0" smtClean="0"/>
                  <a:t>(3)</a:t>
                </a:r>
                <a:endParaRPr lang="en-GB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3701008"/>
              </a:xfrm>
              <a:blipFill rotWithShape="1">
                <a:blip r:embed="rId2"/>
                <a:stretch>
                  <a:fillRect l="-1852" b="-4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Стрелка вправо 3"/>
          <p:cNvSpPr/>
          <p:nvPr/>
        </p:nvSpPr>
        <p:spPr>
          <a:xfrm>
            <a:off x="7164288" y="2995811"/>
            <a:ext cx="100811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852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546</Words>
  <Application>Microsoft Office PowerPoint</Application>
  <PresentationFormat>Экран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Применение законов Ньютона</vt:lpstr>
      <vt:lpstr>Проекция вектора</vt:lpstr>
      <vt:lpstr>Проекция вектора</vt:lpstr>
      <vt:lpstr>Задача №1</vt:lpstr>
      <vt:lpstr>1. Изобразим на рисунке все силы, которые действуют на тело</vt:lpstr>
      <vt:lpstr>2. Запишем векторную форму II закона Ньютона </vt:lpstr>
      <vt:lpstr>Задача №2</vt:lpstr>
      <vt:lpstr>1. Изобразим на рисунке все силы, которые действуют на тела</vt:lpstr>
      <vt:lpstr>2. Запишем векторную форму II закона Ньютона и сделаем проекции </vt:lpstr>
      <vt:lpstr>2. Запишем векторную форму II закона Ньютона и сделаем проекции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законов Ньютона</dc:title>
  <dc:creator>Оксана Астафьева</dc:creator>
  <cp:lastModifiedBy>Оксана Астафьева</cp:lastModifiedBy>
  <cp:revision>19</cp:revision>
  <dcterms:created xsi:type="dcterms:W3CDTF">2020-11-30T09:27:34Z</dcterms:created>
  <dcterms:modified xsi:type="dcterms:W3CDTF">2020-11-30T13:27:20Z</dcterms:modified>
</cp:coreProperties>
</file>