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58" r:id="rId6"/>
    <p:sldId id="262" r:id="rId7"/>
    <p:sldId id="265" r:id="rId8"/>
    <p:sldId id="259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CFE"/>
    <a:srgbClr val="CCF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93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24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01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6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35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06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69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57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33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0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C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5850-B4C7-47B0-AAD1-B3B45CAB4751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9CCEF-DDA0-4CEE-9EA7-792B9464C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16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Силы в механике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s://2d-cdr.ru/image/data/photo/41221_wago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06639"/>
            <a:ext cx="4392489" cy="193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3311860" y="2467610"/>
            <a:ext cx="2592288" cy="615304"/>
          </a:xfrm>
          <a:prstGeom prst="straightConnector1">
            <a:avLst/>
          </a:prstGeom>
          <a:ln w="539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347864" y="2102711"/>
            <a:ext cx="0" cy="980203"/>
          </a:xfrm>
          <a:prstGeom prst="straightConnector1">
            <a:avLst/>
          </a:prstGeom>
          <a:ln w="539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575284" y="3082914"/>
            <a:ext cx="1736576" cy="113926"/>
          </a:xfrm>
          <a:prstGeom prst="straightConnector1">
            <a:avLst/>
          </a:prstGeom>
          <a:ln w="539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347864" y="3082914"/>
            <a:ext cx="0" cy="1472927"/>
          </a:xfrm>
          <a:prstGeom prst="straightConnector1">
            <a:avLst/>
          </a:prstGeom>
          <a:ln w="539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91680" y="4725144"/>
            <a:ext cx="612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Автор презентации:  учитель физики </a:t>
            </a:r>
          </a:p>
          <a:p>
            <a:r>
              <a:rPr lang="ru-RU" sz="2800" dirty="0" smtClean="0"/>
              <a:t>МБОУ СОШ № 65  г. Краснодара </a:t>
            </a:r>
          </a:p>
          <a:p>
            <a:r>
              <a:rPr lang="ru-RU" sz="2800" dirty="0" smtClean="0"/>
              <a:t> О. А. Астафьева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151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Сила тяготения</a:t>
            </a:r>
            <a:endParaRPr lang="ru-RU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b="1" dirty="0" smtClean="0"/>
                  <a:t>Природа взаимодействия </a:t>
                </a:r>
                <a:r>
                  <a:rPr lang="ru-RU" sz="2800" dirty="0" smtClean="0"/>
                  <a:t>– гравитационная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𝐹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𝐺</m:t>
                      </m:r>
                      <m:f>
                        <m:f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𝑚𝑀</m:t>
                          </m:r>
                        </m:num>
                        <m:den>
                          <m:sSup>
                            <m:sSupPr>
                              <m:ctrlPr>
                                <a:rPr lang="en-GB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800" dirty="0" smtClean="0"/>
              </a:p>
              <a:p>
                <a:pPr marL="0" indent="0">
                  <a:buNone/>
                </a:pPr>
                <a:r>
                  <a:rPr lang="ru-RU" sz="2800" b="1" dirty="0" smtClean="0"/>
                  <a:t>Условия применимости</a:t>
                </a:r>
                <a:r>
                  <a:rPr lang="ru-RU" sz="2800" dirty="0" smtClean="0"/>
                  <a:t> – материальные точки и сферически симметричные шары.</a:t>
                </a:r>
              </a:p>
              <a:p>
                <a:pPr marL="0" indent="0">
                  <a:buNone/>
                </a:pPr>
                <a:r>
                  <a:rPr lang="ru-RU" dirty="0" smtClean="0"/>
                  <a:t>                                     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 flipV="1">
            <a:off x="1619672" y="4221088"/>
            <a:ext cx="0" cy="223224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619672" y="6467772"/>
            <a:ext cx="2655912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51548" y="607691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х</a:t>
            </a:r>
            <a:r>
              <a:rPr lang="en-GB" sz="2000" dirty="0" smtClean="0"/>
              <a:t>,</a:t>
            </a:r>
            <a:r>
              <a:rPr lang="ru-RU" sz="2000" dirty="0" smtClean="0"/>
              <a:t> м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4077072"/>
            <a:ext cx="891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F,</a:t>
            </a:r>
            <a:r>
              <a:rPr lang="ru-RU" sz="2800" i="1" dirty="0" smtClean="0"/>
              <a:t> </a:t>
            </a:r>
            <a:r>
              <a:rPr lang="en-GB" sz="2800" i="1" dirty="0" smtClean="0"/>
              <a:t>H</a:t>
            </a:r>
            <a:endParaRPr lang="ru-RU" sz="2800" i="1" dirty="0"/>
          </a:p>
        </p:txBody>
      </p:sp>
      <p:sp>
        <p:nvSpPr>
          <p:cNvPr id="12" name="Дуга 11"/>
          <p:cNvSpPr/>
          <p:nvPr/>
        </p:nvSpPr>
        <p:spPr>
          <a:xfrm rot="10383926">
            <a:off x="1741582" y="2930896"/>
            <a:ext cx="2088232" cy="3338790"/>
          </a:xfrm>
          <a:prstGeom prst="arc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788024" y="3933056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Направление</a:t>
            </a:r>
            <a:r>
              <a:rPr lang="ru-RU" sz="2800" dirty="0" smtClean="0"/>
              <a:t> – вдоль                                  прямой, соединяющей взаимодействующие тела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01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Сила тяготения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87624" y="3933056"/>
            <a:ext cx="2160240" cy="223224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24128" y="2276872"/>
            <a:ext cx="792088" cy="7920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99592" y="328672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Земля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105661" y="178872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Луна</a:t>
            </a:r>
            <a:endParaRPr lang="ru-RU" sz="2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267744" y="4149080"/>
            <a:ext cx="1440160" cy="9001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549348" y="2672916"/>
            <a:ext cx="1556314" cy="936974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3000400" y="3313281"/>
                <a:ext cx="9166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𝟏𝟐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400" y="3313281"/>
                <a:ext cx="916661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4283968" y="2593416"/>
                <a:ext cx="9166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593416"/>
                <a:ext cx="91666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 стрелкой 16"/>
          <p:cNvCxnSpPr>
            <a:endCxn id="14" idx="0"/>
          </p:cNvCxnSpPr>
          <p:nvPr/>
        </p:nvCxnSpPr>
        <p:spPr>
          <a:xfrm>
            <a:off x="3000400" y="3313281"/>
            <a:ext cx="458331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320183" y="2593416"/>
            <a:ext cx="458331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860032" y="4509120"/>
                <a:ext cx="294555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𝟏𝟐</m:t>
                          </m:r>
                        </m:sub>
                      </m:sSub>
                      <m:r>
                        <a:rPr lang="en-GB" sz="4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𝟐𝟏</m:t>
                          </m:r>
                        </m:sub>
                      </m:sSub>
                    </m:oMath>
                  </m:oMathPara>
                </a14:m>
                <a:endParaRPr lang="ru-RU" sz="4000" b="1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509120"/>
                <a:ext cx="294555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V="1">
            <a:off x="712984" y="1606748"/>
            <a:ext cx="7056784" cy="43924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Вес тела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Природа взаимодействия </a:t>
            </a:r>
            <a:r>
              <a:rPr lang="ru-RU" dirty="0" smtClean="0"/>
              <a:t>– электромагнитная</a:t>
            </a:r>
          </a:p>
          <a:p>
            <a:pPr marL="0" indent="0">
              <a:buNone/>
            </a:pPr>
            <a:r>
              <a:rPr lang="ru-RU" b="1" dirty="0" smtClean="0"/>
              <a:t>Вес тела </a:t>
            </a:r>
            <a:r>
              <a:rPr lang="ru-RU" dirty="0" smtClean="0"/>
              <a:t>– это сила с которой тело действует на опору или подвес, вследствие своего притяжения к земле.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445224"/>
            <a:ext cx="3168352" cy="576064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3861048"/>
            <a:ext cx="3168352" cy="576064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941168"/>
            <a:ext cx="1584176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300192" y="5373216"/>
            <a:ext cx="864096" cy="864096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732240" y="4437112"/>
            <a:ext cx="0" cy="1008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0"/>
          </p:cNvCxnSpPr>
          <p:nvPr/>
        </p:nvCxnSpPr>
        <p:spPr>
          <a:xfrm>
            <a:off x="2483768" y="5445224"/>
            <a:ext cx="0" cy="10081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732240" y="5406330"/>
            <a:ext cx="0" cy="119102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2771800" y="6160948"/>
                <a:ext cx="5100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Р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6160948"/>
                <a:ext cx="510076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7308304" y="6149696"/>
                <a:ext cx="5100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Р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6149696"/>
                <a:ext cx="510076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>
            <a:off x="2823545" y="6197629"/>
            <a:ext cx="458331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360049" y="6196210"/>
            <a:ext cx="458331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89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Сила упругости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b="1" dirty="0" smtClean="0"/>
                  <a:t>Природа взаимодействия </a:t>
                </a:r>
                <a:r>
                  <a:rPr lang="ru-RU" sz="2800" dirty="0" smtClean="0"/>
                  <a:t>– электромагнитная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𝐹</m:t>
                      </m:r>
                      <m:r>
                        <a:rPr lang="en-GB" sz="2800" b="0" i="1" smtClean="0">
                          <a:latin typeface="Cambria Math"/>
                        </a:rPr>
                        <m:t>=−</m:t>
                      </m:r>
                      <m:r>
                        <a:rPr lang="en-GB" sz="2800" b="0" i="1" smtClean="0">
                          <a:latin typeface="Cambria Math"/>
                        </a:rPr>
                        <m:t>𝑘</m:t>
                      </m:r>
                      <m:r>
                        <a:rPr lang="en-GB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GB" sz="28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 smtClean="0"/>
              </a:p>
              <a:p>
                <a:pPr marL="0" indent="0">
                  <a:buNone/>
                </a:pPr>
                <a:r>
                  <a:rPr lang="ru-RU" sz="2800" b="1" dirty="0" smtClean="0"/>
                  <a:t>Условия применимости </a:t>
                </a:r>
                <a:r>
                  <a:rPr lang="ru-RU" sz="2800" dirty="0" smtClean="0"/>
                  <a:t>– </a:t>
                </a:r>
                <a:r>
                  <a:rPr lang="ru-RU" sz="2800" dirty="0" smtClean="0"/>
                  <a:t>достаточно малая величина деформации</a:t>
                </a:r>
                <a:r>
                  <a:rPr lang="ru-RU" sz="2800" dirty="0" smtClean="0"/>
                  <a:t>.</a:t>
                </a:r>
                <a:endParaRPr lang="ru-RU" sz="2800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1979712" y="4221088"/>
            <a:ext cx="0" cy="223224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07904" y="549027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х</a:t>
            </a:r>
            <a:r>
              <a:rPr lang="en-GB" sz="2000" dirty="0" smtClean="0"/>
              <a:t>,</a:t>
            </a:r>
            <a:r>
              <a:rPr lang="ru-RU" sz="2000" dirty="0" smtClean="0"/>
              <a:t> м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160351" y="3763040"/>
            <a:ext cx="891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F,</a:t>
            </a:r>
            <a:r>
              <a:rPr lang="ru-RU" sz="2800" i="1" dirty="0" smtClean="0"/>
              <a:t> </a:t>
            </a:r>
            <a:r>
              <a:rPr lang="en-GB" sz="2800" i="1" dirty="0" smtClean="0"/>
              <a:t>H</a:t>
            </a:r>
            <a:endParaRPr lang="ru-RU" sz="2800" i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67544" y="5337212"/>
            <a:ext cx="4096072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15616" y="4286260"/>
            <a:ext cx="1872208" cy="223224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88024" y="3652768"/>
            <a:ext cx="381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Направление</a:t>
            </a:r>
            <a:r>
              <a:rPr lang="ru-RU" sz="2800" dirty="0" smtClean="0"/>
              <a:t> – противоположно направлению перемещения частиц при деформации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50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Сила упругости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63688" y="1556792"/>
            <a:ext cx="5256584" cy="4536504"/>
            <a:chOff x="1198290" y="2800350"/>
            <a:chExt cx="3717751" cy="3388098"/>
          </a:xfrm>
        </p:grpSpPr>
        <p:pic>
          <p:nvPicPr>
            <p:cNvPr id="1026" name="Picture 2" descr="https://i.ytimg.com/vi/yNrqIb0vM48/maxresdefault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072" r="44494"/>
            <a:stretch/>
          </p:blipFill>
          <p:spPr bwMode="auto">
            <a:xfrm>
              <a:off x="1198290" y="2800350"/>
              <a:ext cx="3717751" cy="3388098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i.ytimg.com/vi/yNrqIb0vM48/maxresdefault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1" t="58545" r="82160" b="10504"/>
            <a:stretch/>
          </p:blipFill>
          <p:spPr bwMode="auto">
            <a:xfrm>
              <a:off x="2267744" y="4221088"/>
              <a:ext cx="863095" cy="1000497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" name="Прямая со стрелкой 5"/>
          <p:cNvCxnSpPr/>
          <p:nvPr/>
        </p:nvCxnSpPr>
        <p:spPr>
          <a:xfrm flipV="1">
            <a:off x="5364088" y="2852936"/>
            <a:ext cx="0" cy="1512168"/>
          </a:xfrm>
          <a:prstGeom prst="straightConnector1">
            <a:avLst/>
          </a:prstGeom>
          <a:ln w="603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5796136" y="2852936"/>
                <a:ext cx="1044901" cy="630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упр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852936"/>
                <a:ext cx="1044901" cy="6300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>
            <a:endCxn id="9" idx="0"/>
          </p:cNvCxnSpPr>
          <p:nvPr/>
        </p:nvCxnSpPr>
        <p:spPr>
          <a:xfrm>
            <a:off x="5940152" y="2852936"/>
            <a:ext cx="378435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57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Сила реакции опоры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Природа взаимодействия </a:t>
            </a:r>
            <a:r>
              <a:rPr lang="ru-RU" sz="2800" dirty="0" smtClean="0"/>
              <a:t>– электромагнитная</a:t>
            </a:r>
          </a:p>
          <a:p>
            <a:pPr marL="0" indent="0">
              <a:buNone/>
            </a:pPr>
            <a:r>
              <a:rPr lang="ru-RU" sz="2800" b="1" dirty="0" smtClean="0"/>
              <a:t>Сила реакции опоры – сила</a:t>
            </a:r>
            <a:r>
              <a:rPr lang="ru-RU" sz="2800" dirty="0"/>
              <a:t>, действующая на тело со стороны </a:t>
            </a:r>
            <a:r>
              <a:rPr lang="ru-RU" sz="2800" b="1" dirty="0"/>
              <a:t>опоры</a:t>
            </a:r>
            <a:r>
              <a:rPr lang="ru-RU" sz="2800" dirty="0"/>
              <a:t> (или подвеса). При соприкосновении тел вектор </a:t>
            </a:r>
            <a:r>
              <a:rPr lang="ru-RU" sz="2800" b="1" dirty="0"/>
              <a:t>силы</a:t>
            </a:r>
            <a:r>
              <a:rPr lang="ru-RU" sz="2800" dirty="0"/>
              <a:t> </a:t>
            </a:r>
            <a:r>
              <a:rPr lang="ru-RU" sz="2800" b="1" dirty="0"/>
              <a:t>реакции</a:t>
            </a:r>
            <a:r>
              <a:rPr lang="ru-RU" sz="2800" dirty="0"/>
              <a:t> направлен перпендикулярно поверхности соприкосновения.</a:t>
            </a:r>
          </a:p>
        </p:txBody>
      </p:sp>
      <p:sp>
        <p:nvSpPr>
          <p:cNvPr id="5" name="Прямоугольник 4"/>
          <p:cNvSpPr/>
          <p:nvPr/>
        </p:nvSpPr>
        <p:spPr>
          <a:xfrm rot="2401686">
            <a:off x="6121443" y="4917079"/>
            <a:ext cx="7920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5076056" y="4437112"/>
            <a:ext cx="2808312" cy="2016224"/>
          </a:xfrm>
          <a:prstGeom prst="rtTriangle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6372200" y="4365104"/>
            <a:ext cx="792088" cy="1008112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27584" y="5445224"/>
            <a:ext cx="3096344" cy="1008112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494116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302672" y="4365104"/>
            <a:ext cx="0" cy="1080120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2771800" y="4273133"/>
                <a:ext cx="59022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273133"/>
                <a:ext cx="590225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7221138" y="4144724"/>
                <a:ext cx="59022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138" y="4144724"/>
                <a:ext cx="590225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/>
          <p:nvPr/>
        </p:nvCxnSpPr>
        <p:spPr>
          <a:xfrm>
            <a:off x="2903694" y="4365104"/>
            <a:ext cx="458331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353032" y="4144724"/>
            <a:ext cx="458331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Сила трения</a:t>
            </a:r>
            <a:endParaRPr lang="ru-RU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b="1" dirty="0" smtClean="0">
                    <a:solidFill>
                      <a:srgbClr val="C00000"/>
                    </a:solidFill>
                  </a:rPr>
                  <a:t>покоя		скольжения	     качения</a:t>
                </a:r>
              </a:p>
              <a:p>
                <a:pPr marL="0" indent="0">
                  <a:buNone/>
                </a:pPr>
                <a:r>
                  <a:rPr lang="ru-RU" b="1" dirty="0" smtClean="0"/>
                  <a:t>Природа взаимодействия </a:t>
                </a:r>
                <a:r>
                  <a:rPr lang="ru-RU" dirty="0" smtClean="0"/>
                  <a:t>– электромагнитная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ru-RU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−коэффициент трения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ru-RU" b="1" dirty="0" smtClean="0"/>
                  <a:t>Условия применимости </a:t>
                </a:r>
                <a:r>
                  <a:rPr lang="ru-RU" dirty="0" smtClean="0"/>
                  <a:t>– формула выполняется приближенно, т. к. сила сухого трения зависит от скорости.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 b="-22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/>
          <p:nvPr/>
        </p:nvCxnSpPr>
        <p:spPr>
          <a:xfrm flipH="1">
            <a:off x="1763688" y="1196752"/>
            <a:ext cx="1800200" cy="50405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355976" y="1196752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64088" y="1196752"/>
            <a:ext cx="1512168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33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71600" y="1556792"/>
            <a:ext cx="7272808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Сила трения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717032"/>
            <a:ext cx="7272808" cy="612068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s://ds05.infourok.ru/uploads/ex/0dd4/0006d81b-9591fcec/img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92" t="47985" r="31389" b="25237"/>
          <a:stretch/>
        </p:blipFill>
        <p:spPr bwMode="auto">
          <a:xfrm>
            <a:off x="5076056" y="1880643"/>
            <a:ext cx="1821372" cy="183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35896" y="3068960"/>
            <a:ext cx="1440160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 flipH="1">
            <a:off x="2267744" y="3717032"/>
            <a:ext cx="2088232" cy="0"/>
          </a:xfrm>
          <a:prstGeom prst="straightConnector1">
            <a:avLst/>
          </a:prstGeom>
          <a:ln w="539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745293" y="2798838"/>
                <a:ext cx="878189" cy="6288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тр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293" y="2798838"/>
                <a:ext cx="878189" cy="6288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/>
          <p:nvPr/>
        </p:nvCxnSpPr>
        <p:spPr>
          <a:xfrm>
            <a:off x="1889309" y="2819797"/>
            <a:ext cx="378435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185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Силы в механике</vt:lpstr>
      <vt:lpstr>Сила тяготения</vt:lpstr>
      <vt:lpstr>Сила тяготения</vt:lpstr>
      <vt:lpstr>Вес тела</vt:lpstr>
      <vt:lpstr>Сила упругости</vt:lpstr>
      <vt:lpstr>Сила упругости</vt:lpstr>
      <vt:lpstr>Сила реакции опоры</vt:lpstr>
      <vt:lpstr>Сила трения</vt:lpstr>
      <vt:lpstr>Сила трения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Астафьева</dc:creator>
  <cp:lastModifiedBy>Оксана Астафьева</cp:lastModifiedBy>
  <cp:revision>8</cp:revision>
  <dcterms:created xsi:type="dcterms:W3CDTF">2020-11-30T07:55:14Z</dcterms:created>
  <dcterms:modified xsi:type="dcterms:W3CDTF">2020-11-30T13:27:32Z</dcterms:modified>
</cp:coreProperties>
</file>