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F4913-538C-4176-8D02-D417F9B96124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CF391-B653-4F78-9D23-43C93AD2F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1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F391-B653-4F78-9D23-43C93AD2F4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E80109-BC81-46D9-B630-020A672E663C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4BC0FD-5A6A-441D-A701-CE65AA7130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6336704" cy="237626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+mn-lt"/>
                <a:ea typeface="Times New Roman"/>
                <a:cs typeface="Times New Roman"/>
              </a:rPr>
              <a:t>Муниципальное </a:t>
            </a:r>
            <a:r>
              <a:rPr lang="ru-RU" sz="1600" dirty="0">
                <a:solidFill>
                  <a:schemeClr val="bg1"/>
                </a:solidFill>
                <a:effectLst/>
                <a:latin typeface="+mn-lt"/>
                <a:ea typeface="Times New Roman"/>
                <a:cs typeface="Times New Roman"/>
              </a:rPr>
              <a:t>автономное общеобразовательное учреждение муниципального образования город Краснодар средняя общеобразовательная школа № 65 имени Героя Советского Союза Корницкого Михаила Михайловича</a:t>
            </a:r>
            <a:r>
              <a:rPr lang="ru-RU" sz="1600" dirty="0">
                <a:solidFill>
                  <a:schemeClr val="bg1"/>
                </a:solidFill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  <a:latin typeface="+mn-lt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544616"/>
          </a:xfrm>
        </p:spPr>
        <p:txBody>
          <a:bodyPr>
            <a:normAutofit lnSpcReduction="10000"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/>
          </a:p>
          <a:p>
            <a:pPr algn="ctr"/>
            <a:endParaRPr lang="ru-RU" sz="1800" b="1" dirty="0" smtClean="0"/>
          </a:p>
          <a:p>
            <a:pPr algn="ctr"/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 (умственная отсталость)</a:t>
            </a:r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/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endParaRPr lang="ru-RU" b="1" dirty="0"/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Заместитель директора по УМР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Бугаева И.Ю.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0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20940" cy="548640"/>
          </a:xfrm>
        </p:spPr>
        <p:txBody>
          <a:bodyPr/>
          <a:lstStyle/>
          <a:p>
            <a:pPr algn="ctr"/>
            <a:r>
              <a:rPr lang="ru-RU" sz="2400" b="1" dirty="0" smtClean="0"/>
              <a:t>Заключение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00628"/>
            <a:ext cx="7732340" cy="3912548"/>
          </a:xfrm>
        </p:spPr>
        <p:txBody>
          <a:bodyPr/>
          <a:lstStyle/>
          <a:p>
            <a:pPr algn="just"/>
            <a:r>
              <a:rPr lang="ru-RU" sz="2400" dirty="0" smtClean="0"/>
              <a:t>     Ведущее </a:t>
            </a:r>
            <a:r>
              <a:rPr lang="ru-RU" sz="2400" dirty="0"/>
              <a:t>место в осуществлении эстетического воспитания принадлежит детскому саду. Но велика и роль семьи. Только при единстве воздействий детского сада и семьи возможно полноценное осуществление задач эстетического воспитания. Не каждый из детей станет музыкантом или художником, но у каждого ребенка можно и нужно воспитывать любовь и интерес к искусству, развивать эстетический вкус, музыкальный слух, элементарные навыки рисования.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4402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352928" cy="58221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/>
              <a:t>Эстетическое воспитание </a:t>
            </a:r>
            <a:r>
              <a:rPr lang="ru-RU" sz="2800" dirty="0"/>
              <a:t>- </a:t>
            </a:r>
            <a:r>
              <a:rPr lang="ru-RU" sz="2800" i="1" dirty="0"/>
              <a:t>это целенаправленный, систематический процесс воздействия на личность ребёнка с целью развития у него способности видеть красоту окружающего мира, искусства и создавать ее. Начинается оно с первых лет жизни детей</a:t>
            </a:r>
            <a:r>
              <a:rPr lang="ru-RU" sz="2800" i="1" dirty="0" smtClean="0"/>
              <a:t>.</a:t>
            </a:r>
          </a:p>
          <a:p>
            <a:pPr marL="0" indent="0" algn="just">
              <a:buNone/>
            </a:pPr>
            <a:endParaRPr lang="ru-RU" sz="2800" i="1" dirty="0"/>
          </a:p>
          <a:p>
            <a:pPr marL="0" indent="0" algn="just">
              <a:buNone/>
            </a:pPr>
            <a:r>
              <a:rPr lang="ru-RU" sz="2800" dirty="0"/>
              <a:t>Эстетическое воспитание - понятие очень широкое. В него входит воспитание эстетического отношения к природе, труду, общественной жизни, быту, искусству. Однако познание искусства настолько многогранно и своеобразно, что оно выделяется из общей системы эстетического воспитания как особая его часть. </a:t>
            </a:r>
            <a:r>
              <a:rPr lang="ru-RU" sz="2800" i="1" dirty="0"/>
              <a:t>Воспитание детей средствами искусства составляет </a:t>
            </a:r>
            <a:r>
              <a:rPr lang="ru-RU" sz="2800" b="1" i="1" dirty="0"/>
              <a:t>предмет</a:t>
            </a:r>
            <a:r>
              <a:rPr lang="ru-RU" sz="2800" i="1" dirty="0"/>
              <a:t> художественного воспитания.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9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 Содержание эстетического </a:t>
            </a:r>
            <a:r>
              <a:rPr lang="ru-RU" sz="2800" b="1" dirty="0"/>
              <a:t>воспитания </a:t>
            </a:r>
            <a:r>
              <a:rPr lang="ru-RU" sz="2800" b="1" dirty="0" smtClean="0"/>
              <a:t>школьников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just"/>
            <a:r>
              <a:rPr lang="ru-RU" sz="2400" dirty="0"/>
              <a:t>Содержание эстетического воспитания </a:t>
            </a:r>
            <a:r>
              <a:rPr lang="ru-RU" sz="2400" dirty="0" smtClean="0"/>
              <a:t>школьников </a:t>
            </a:r>
            <a:r>
              <a:rPr lang="ru-RU" sz="2400" dirty="0"/>
              <a:t>включает в себя изучение элементов теории эстетики; систематическое общение с художественной культурой; организованное участие в художественном творчестве. </a:t>
            </a:r>
            <a:endParaRPr lang="ru-RU" sz="2400" dirty="0" smtClean="0"/>
          </a:p>
          <a:p>
            <a:pPr marL="0" indent="0" algn="just"/>
            <a:endParaRPr lang="ru-RU" sz="2400" dirty="0" smtClean="0"/>
          </a:p>
          <a:p>
            <a:pPr marL="0" indent="0" algn="just">
              <a:buNone/>
            </a:pPr>
            <a:r>
              <a:rPr lang="ru-RU" sz="2400" b="1" i="1" dirty="0" smtClean="0"/>
              <a:t>Цель обучения </a:t>
            </a:r>
            <a:r>
              <a:rPr lang="ru-RU" sz="2400" i="1" dirty="0" smtClean="0"/>
              <a:t>навыками художественной деятельности заключается в том, чтобы дать детям знания и навыки в пении, рисовании, чтении стихов и т.д., а также в том, чтобы вызвать в них интерес и желание самостоятельной творческой деятельности. 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17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2700" b="1" dirty="0" smtClean="0">
                <a:latin typeface="+mn-lt"/>
                <a:ea typeface="+mn-ea"/>
                <a:cs typeface="+mn-cs"/>
              </a:rPr>
            </a:br>
            <a:r>
              <a:rPr lang="ru-RU" sz="2700" b="1" dirty="0" smtClean="0">
                <a:latin typeface="+mn-lt"/>
                <a:ea typeface="+mn-ea"/>
                <a:cs typeface="+mn-cs"/>
              </a:rPr>
              <a:t>Задачи  эстетического </a:t>
            </a:r>
            <a:r>
              <a:rPr lang="ru-RU" sz="2700" b="1" dirty="0">
                <a:latin typeface="+mn-lt"/>
                <a:ea typeface="+mn-ea"/>
                <a:cs typeface="+mn-cs"/>
              </a:rPr>
              <a:t>воспитания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4032448" cy="40324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Первая группа задач направлена на формирование эстетического отношения детей к окружающему. Предусматривается следующее: развивать умение видеть и чувствовать красоту в природе, поступках, искусстве, понимать прекрасное; воспитывать художественный вкус, потребность в познании прекрасного.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2132856"/>
            <a:ext cx="4032448" cy="41044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Вторая группа задач направлена на формирование художественных умений в области разных искусств: обучение детей рисованию, лепке, конструированию; пению, движениям под музыку; развитие словесного творчества.</a:t>
            </a:r>
          </a:p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99792" y="764704"/>
            <a:ext cx="1584176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064" y="728700"/>
            <a:ext cx="1296144" cy="11161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9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методы эстетического воспитания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213" y="185934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М</a:t>
            </a:r>
            <a:r>
              <a:rPr lang="ru-RU" sz="2400" b="1" dirty="0" smtClean="0"/>
              <a:t>етодами</a:t>
            </a:r>
            <a:r>
              <a:rPr lang="ru-RU" sz="2400" dirty="0" smtClean="0"/>
              <a:t> </a:t>
            </a:r>
            <a:r>
              <a:rPr lang="ru-RU" sz="2400" dirty="0"/>
              <a:t>для решение задач </a:t>
            </a:r>
            <a:r>
              <a:rPr lang="ru-RU" sz="2400" b="1" dirty="0"/>
              <a:t>первой группы </a:t>
            </a:r>
            <a:r>
              <a:rPr lang="ru-RU" sz="2400" dirty="0"/>
              <a:t>являются показ, наблюдение, анализ, пример взрослого.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3429000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Для решения задач </a:t>
            </a:r>
            <a:r>
              <a:rPr lang="ru-RU" sz="2400" b="1" dirty="0"/>
              <a:t>второй группы</a:t>
            </a:r>
            <a:r>
              <a:rPr lang="ru-RU" sz="2400" dirty="0"/>
              <a:t> в качестве ведущих требуются практические </a:t>
            </a:r>
            <a:r>
              <a:rPr lang="ru-RU" sz="2400" b="1" dirty="0"/>
              <a:t>методы</a:t>
            </a:r>
            <a:r>
              <a:rPr lang="ru-RU" sz="2400" dirty="0"/>
              <a:t>: показ, упражнение, объяснение, метод поисковых</a:t>
            </a:r>
            <a:r>
              <a:rPr lang="ru-RU" sz="2400" b="1" dirty="0"/>
              <a:t> </a:t>
            </a:r>
            <a:r>
              <a:rPr lang="ru-RU" sz="2400" dirty="0"/>
              <a:t>ситуаций.</a:t>
            </a:r>
          </a:p>
        </p:txBody>
      </p:sp>
    </p:spTree>
    <p:extLst>
      <p:ext uri="{BB962C8B-B14F-4D97-AF65-F5344CB8AC3E}">
        <p14:creationId xmlns:p14="http://schemas.microsoft.com/office/powerpoint/2010/main" val="3590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9126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700" b="1" dirty="0">
                <a:latin typeface="+mn-lt"/>
                <a:ea typeface="+mn-ea"/>
                <a:cs typeface="+mn-cs"/>
              </a:rPr>
              <a:t>Особенности развития  художественно-творческих способностей детей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Дошкольникам доступны почти все виды художественной </a:t>
            </a:r>
            <a:r>
              <a:rPr lang="ru-RU" sz="2400" dirty="0" smtClean="0"/>
              <a:t>деятельности. Такие как,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Составление рассказов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ридумывание стихов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 Пение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 Рисование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Лепка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Игровая деятельность</a:t>
            </a:r>
          </a:p>
          <a:p>
            <a:pPr marL="0" indent="0" algn="just">
              <a:buNone/>
            </a:pPr>
            <a:r>
              <a:rPr lang="ru-RU" sz="2400" dirty="0" smtClean="0"/>
              <a:t>Эстетическое восприятие неразрывно связано с чувствами, переживаниями. Особенностью эстетических чувств является бескорыстная радость, светлое душевное волнение, возникающая от встречи с прекрасным.</a:t>
            </a:r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595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700" b="1" dirty="0">
                <a:latin typeface="+mn-lt"/>
                <a:ea typeface="+mn-ea"/>
                <a:cs typeface="+mn-cs"/>
              </a:rPr>
              <a:t>Формирование основ эстетического вкуса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760640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формировании эстетического вкуса у детей большая роль принадлежит обучению. На занятиях дошкольников знакомят с классическими произведениями детской литературы, музыки, живописи. Дети учатся узнавать, любить доступные их возрасту истинные произведения искусства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Воспитывая у детей основы эстетического вкуса, мы учим их видеть и чувствовать красоту окружающего мира, беречь ее. </a:t>
            </a:r>
          </a:p>
        </p:txBody>
      </p:sp>
    </p:spTree>
    <p:extLst>
      <p:ext uri="{BB962C8B-B14F-4D97-AF65-F5344CB8AC3E}">
        <p14:creationId xmlns:p14="http://schemas.microsoft.com/office/powerpoint/2010/main" val="6908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3"/>
            <a:ext cx="8208912" cy="3600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700" b="1" dirty="0">
                <a:latin typeface="+mn-lt"/>
                <a:ea typeface="+mn-ea"/>
                <a:cs typeface="+mn-cs"/>
              </a:rPr>
              <a:t>Условия и средства эстетического воспитания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640960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Для реализации задач эстетического воспитания детей необходимы определенные </a:t>
            </a:r>
            <a:r>
              <a:rPr lang="ru-RU" sz="2400" dirty="0" smtClean="0"/>
              <a:t>условия:</a:t>
            </a:r>
          </a:p>
          <a:p>
            <a:pPr marL="0" indent="0" algn="just">
              <a:buNone/>
            </a:pPr>
            <a:r>
              <a:rPr lang="ru-RU" sz="2400" i="1" dirty="0"/>
              <a:t>Ж</a:t>
            </a:r>
            <a:r>
              <a:rPr lang="ru-RU" sz="2400" i="1" dirty="0" smtClean="0"/>
              <a:t>ить </a:t>
            </a:r>
            <a:r>
              <a:rPr lang="ru-RU" sz="2400" i="1" dirty="0"/>
              <a:t>в красоте, замечать красоту, поддерживать и создавать красоту вокруг </a:t>
            </a:r>
            <a:r>
              <a:rPr lang="ru-RU" sz="2400" i="1" dirty="0" smtClean="0"/>
              <a:t>себя!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601753"/>
            <a:ext cx="23042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Бытовая среда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293095"/>
            <a:ext cx="2448272" cy="1296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Природа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15951" y="4260438"/>
            <a:ext cx="2160240" cy="1328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Внешний вид человека</a:t>
            </a:r>
            <a:endParaRPr lang="ru-RU" sz="20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5951" y="2617710"/>
            <a:ext cx="2232248" cy="1150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Искусство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44208" y="2638603"/>
            <a:ext cx="2088232" cy="1187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Художественная деятельность </a:t>
            </a:r>
            <a:endParaRPr lang="ru-RU" sz="20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00192" y="4293095"/>
            <a:ext cx="2088232" cy="1224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Социальное окружение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502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/>
              <a:t> </a:t>
            </a:r>
            <a:r>
              <a:rPr lang="ru-RU" sz="2700" b="1" dirty="0" smtClean="0"/>
              <a:t>Формы организации эстетического воспитания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400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Организованное воспитателем занятие по развитию речи, изобразительной деятельности, музыке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Экскурсия на природу, к памятникам, в музей, театр, цирк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Театрализованные игры и игры-драматизации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Праздники и развлечения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74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550</Words>
  <Application>Microsoft Office PowerPoint</Application>
  <PresentationFormat>Экран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               Муниципальное автономное общеобразовательное учреждение муниципального образования город Краснодар средняя общеобразовательная школа № 65 имени Героя Советского Союза Корницкого Михаила Михайловича  </vt:lpstr>
      <vt:lpstr>Презентация PowerPoint</vt:lpstr>
      <vt:lpstr> Содержание эстетического воспитания школьников</vt:lpstr>
      <vt:lpstr> Задачи  эстетического воспитания </vt:lpstr>
      <vt:lpstr>методы эстетического воспитания</vt:lpstr>
      <vt:lpstr> Особенности развития  художественно-творческих способностей детей </vt:lpstr>
      <vt:lpstr> Формирование основ эстетического вкуса </vt:lpstr>
      <vt:lpstr> Условия и средства эстетического воспитания </vt:lpstr>
      <vt:lpstr> Формы организации эстетического воспитания </vt:lpstr>
      <vt:lpstr>Заключение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Батюкова Ирина</dc:creator>
  <cp:lastModifiedBy>User</cp:lastModifiedBy>
  <cp:revision>29</cp:revision>
  <dcterms:created xsi:type="dcterms:W3CDTF">2015-04-20T11:31:54Z</dcterms:created>
  <dcterms:modified xsi:type="dcterms:W3CDTF">2022-08-19T08:08:09Z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99952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