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9" r:id="rId3"/>
    <p:sldId id="312" r:id="rId4"/>
    <p:sldId id="301" r:id="rId5"/>
    <p:sldId id="302" r:id="rId6"/>
    <p:sldId id="303" r:id="rId7"/>
    <p:sldId id="315" r:id="rId8"/>
    <p:sldId id="305" r:id="rId9"/>
    <p:sldId id="293" r:id="rId10"/>
    <p:sldId id="294" r:id="rId11"/>
    <p:sldId id="291" r:id="rId12"/>
    <p:sldId id="295" r:id="rId13"/>
    <p:sldId id="296" r:id="rId14"/>
    <p:sldId id="297" r:id="rId15"/>
    <p:sldId id="298" r:id="rId16"/>
    <p:sldId id="299" r:id="rId17"/>
    <p:sldId id="300" r:id="rId18"/>
    <p:sldId id="320" r:id="rId19"/>
    <p:sldId id="326" r:id="rId20"/>
    <p:sldId id="323" r:id="rId21"/>
    <p:sldId id="307" r:id="rId22"/>
    <p:sldId id="308" r:id="rId23"/>
    <p:sldId id="310" r:id="rId24"/>
    <p:sldId id="325" r:id="rId25"/>
    <p:sldId id="313" r:id="rId26"/>
    <p:sldId id="314" r:id="rId27"/>
    <p:sldId id="311" r:id="rId28"/>
    <p:sldId id="309" r:id="rId29"/>
    <p:sldId id="306" r:id="rId30"/>
    <p:sldId id="318" r:id="rId31"/>
    <p:sldId id="316" r:id="rId32"/>
    <p:sldId id="319" r:id="rId33"/>
    <p:sldId id="290" r:id="rId34"/>
    <p:sldId id="324" r:id="rId35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9" autoAdjust="0"/>
    <p:restoredTop sz="94660"/>
  </p:normalViewPr>
  <p:slideViewPr>
    <p:cSldViewPr>
      <p:cViewPr varScale="1">
        <p:scale>
          <a:sx n="110" d="100"/>
          <a:sy n="110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CF238-00ED-4EEA-801D-4FF543C4D0F3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FBE4A-FCDF-4FD2-88C1-1A1F26B9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3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063750" indent="0"/>
            <a:endParaRPr lang="ru-RU" dirty="0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0430" y="6357958"/>
            <a:ext cx="2133600" cy="45876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685800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3432175"/>
            <a:ext cx="7620000" cy="682625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4" name="Picture 17" descr="C:\Documents and Settings\Денис\Рабочий стол\header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1695"/>
          <a:stretch>
            <a:fillRect/>
          </a:stretch>
        </p:blipFill>
        <p:spPr bwMode="auto">
          <a:xfrm>
            <a:off x="-7180" y="626316"/>
            <a:ext cx="9159494" cy="2000240"/>
          </a:xfrm>
          <a:prstGeom prst="rect">
            <a:avLst/>
          </a:prstGeom>
          <a:noFill/>
        </p:spPr>
      </p:pic>
      <p:pic>
        <p:nvPicPr>
          <p:cNvPr id="3096" name="Picture 24" descr="http://www.heraldicum.ru/russia/subjects/towns/images/krasdar3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429264"/>
            <a:ext cx="1040309" cy="91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79B7-C279-4390-9A9B-D8D8B2D61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88A73-519D-4898-9E96-8622E2888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4DD50-C9D4-4690-A37D-1905CAB9B0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46CAA-16CF-46DA-B2EA-5F56EA6AA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E7FB7-19BD-4B03-AC1C-F8A97954A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51CAD3F-0228-4437-BA4E-93DF601EE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5338" y="6429396"/>
            <a:ext cx="828652" cy="29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3EBE2AB5-CCF4-44D6-9A2C-0F41566C37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4" name="Picture 24" descr="http://www.heraldicum.ru/russia/subjects/towns/images/krasdar3.gi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3359" y="58471"/>
            <a:ext cx="642942" cy="5652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Пути анализа уровня развития функциональной грамотности у учащихся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/>
              <a:t>Подзаголовок презентации</a:t>
            </a:r>
            <a:endParaRPr lang="en-US" sz="20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dirty="0" smtClean="0"/>
              <a:t>Краснодар</a:t>
            </a:r>
          </a:p>
          <a:p>
            <a:r>
              <a:rPr lang="ru-RU" dirty="0" smtClean="0"/>
              <a:t>2021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5857884" y="4653136"/>
            <a:ext cx="2428892" cy="127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Петрова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Т.А., начальник отдела общего образования департамента образования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Смысловое чтение </a:t>
            </a:r>
            <a:r>
              <a:rPr lang="ru-RU" dirty="0"/>
              <a:t>– понимание текста, прочитанного самостоятельно: </a:t>
            </a:r>
          </a:p>
          <a:p>
            <a:r>
              <a:rPr lang="ru-RU" dirty="0"/>
              <a:t>• соотнесение цели чтения и содержания прочитанного; </a:t>
            </a:r>
          </a:p>
          <a:p>
            <a:r>
              <a:rPr lang="ru-RU" dirty="0"/>
              <a:t>• понимание и оценка главной мысли; </a:t>
            </a:r>
          </a:p>
          <a:p>
            <a:r>
              <a:rPr lang="ru-RU" dirty="0"/>
              <a:t>• анализ особенностей построения и языка текста с учетом его типа; </a:t>
            </a:r>
          </a:p>
          <a:p>
            <a:r>
              <a:rPr lang="ru-RU" dirty="0"/>
              <a:t>• дифференциация главной и второстепенной информации; </a:t>
            </a:r>
          </a:p>
          <a:p>
            <a:r>
              <a:rPr lang="ru-RU" dirty="0"/>
              <a:t>• интерпретация прочитанного текста (истолкование, объяснение, размышление о прочитанном, своеобразный диалог читателя с текстом/его автором); </a:t>
            </a:r>
          </a:p>
          <a:p>
            <a:r>
              <a:rPr lang="ru-RU" dirty="0"/>
              <a:t>• рефлексивный анализ, предполагающий сравнение своей точки зрения с мнениями других читателей; анализ изменений в своих взглядах (отношениях), которые произошли под влиянием текста.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37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смыслового чтения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566930" y="1124744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Учащиеся недостаточно </a:t>
            </a:r>
            <a:r>
              <a:rPr lang="ru-RU" b="1" dirty="0"/>
              <a:t>владеют смысловым чтением </a:t>
            </a:r>
            <a:endParaRPr lang="ru-RU" dirty="0"/>
          </a:p>
          <a:p>
            <a:r>
              <a:rPr lang="ru-RU" b="1" dirty="0" smtClean="0"/>
              <a:t>- Приоритет </a:t>
            </a:r>
            <a:r>
              <a:rPr lang="ru-RU" b="1" dirty="0"/>
              <a:t>чтения художественного текста. </a:t>
            </a:r>
            <a:endParaRPr lang="ru-RU" dirty="0"/>
          </a:p>
          <a:p>
            <a:r>
              <a:rPr lang="ru-RU" b="1" dirty="0" smtClean="0"/>
              <a:t>- Текст </a:t>
            </a:r>
            <a:r>
              <a:rPr lang="ru-RU" b="1" dirty="0"/>
              <a:t>на других уроках не является предметом обсуждения, исследования, анализа. </a:t>
            </a:r>
            <a:endParaRPr lang="ru-RU" dirty="0"/>
          </a:p>
          <a:p>
            <a:r>
              <a:rPr lang="ru-RU" dirty="0"/>
              <a:t>Например: </a:t>
            </a:r>
          </a:p>
          <a:p>
            <a:r>
              <a:rPr lang="ru-RU" dirty="0"/>
              <a:t>а) в </a:t>
            </a:r>
            <a:r>
              <a:rPr lang="ru-RU" i="1" dirty="0"/>
              <a:t>научно-познавательных текстах </a:t>
            </a:r>
            <a:r>
              <a:rPr lang="ru-RU" dirty="0"/>
              <a:t>не могут выделить научную информацию, описания, элементы фантастики, </a:t>
            </a:r>
            <a:r>
              <a:rPr lang="ru-RU" i="1" dirty="0"/>
              <a:t>главную мысль текста; </a:t>
            </a:r>
            <a:endParaRPr lang="ru-RU" dirty="0"/>
          </a:p>
          <a:p>
            <a:r>
              <a:rPr lang="ru-RU" dirty="0"/>
              <a:t>б) </a:t>
            </a:r>
            <a:r>
              <a:rPr lang="ru-RU" dirty="0" smtClean="0"/>
              <a:t>не </a:t>
            </a:r>
            <a:r>
              <a:rPr lang="ru-RU" dirty="0"/>
              <a:t>понимают, что в </a:t>
            </a:r>
            <a:r>
              <a:rPr lang="ru-RU" i="1" dirty="0"/>
              <a:t>тексте-инструкции </a:t>
            </a:r>
            <a:r>
              <a:rPr lang="ru-RU" dirty="0"/>
              <a:t>является главным для решения учебной задачи, не могут выделить обязательные «шаги» действия. </a:t>
            </a:r>
            <a:endParaRPr lang="ru-RU" dirty="0" smtClean="0"/>
          </a:p>
          <a:p>
            <a:r>
              <a:rPr lang="ru-RU" dirty="0"/>
              <a:t>в) в учебном тексте самостоятельно затрудняются выделить учебную задачу; </a:t>
            </a:r>
          </a:p>
          <a:p>
            <a:r>
              <a:rPr lang="ru-RU" dirty="0"/>
              <a:t>г) в математическом тексте «не видят», можно ли при выделенных условиях решить математическую задачу. </a:t>
            </a:r>
          </a:p>
          <a:p>
            <a:r>
              <a:rPr lang="ru-RU" dirty="0"/>
              <a:t>Вывод: нет переноса навыка работы с художественным текстом на осмысление других текстов. </a:t>
            </a:r>
          </a:p>
          <a:p>
            <a:r>
              <a:rPr lang="ru-RU" dirty="0"/>
              <a:t>Задача: </a:t>
            </a:r>
            <a:r>
              <a:rPr lang="ru-RU" b="1" dirty="0"/>
              <a:t>развивать способность выделять особенности текста и определять его тип.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98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483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Восприятие текста: </a:t>
            </a:r>
            <a:endParaRPr lang="ru-RU" dirty="0"/>
          </a:p>
          <a:p>
            <a:r>
              <a:rPr lang="ru-RU" i="1" dirty="0"/>
              <a:t>- принимаю </a:t>
            </a:r>
            <a:r>
              <a:rPr lang="ru-RU" dirty="0"/>
              <a:t>установку на слушание и/или чтение текста; </a:t>
            </a:r>
          </a:p>
          <a:p>
            <a:r>
              <a:rPr lang="ru-RU" dirty="0"/>
              <a:t>– </a:t>
            </a:r>
            <a:r>
              <a:rPr lang="ru-RU" i="1" dirty="0"/>
              <a:t>удерживаю </a:t>
            </a:r>
            <a:r>
              <a:rPr lang="ru-RU" dirty="0"/>
              <a:t>установку (учебную задачу) до конца слушания или чтения; </a:t>
            </a:r>
          </a:p>
          <a:p>
            <a:r>
              <a:rPr lang="ru-RU" dirty="0"/>
              <a:t>– </a:t>
            </a:r>
            <a:r>
              <a:rPr lang="ru-RU" i="1" dirty="0"/>
              <a:t>проявляю </a:t>
            </a:r>
            <a:r>
              <a:rPr lang="ru-RU" dirty="0"/>
              <a:t>эмоциональную реакцию, адекватную содержанию воспринятого текста.</a:t>
            </a:r>
          </a:p>
        </p:txBody>
      </p:sp>
    </p:spTree>
    <p:extLst>
      <p:ext uri="{BB962C8B-B14F-4D97-AF65-F5344CB8AC3E}">
        <p14:creationId xmlns:p14="http://schemas.microsoft.com/office/powerpoint/2010/main" val="22313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Результаты итогового собеседования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16602"/>
              </p:ext>
            </p:extLst>
          </p:nvPr>
        </p:nvGraphicFramePr>
        <p:xfrm>
          <a:off x="971600" y="1196752"/>
          <a:ext cx="6696743" cy="515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/>
                <a:gridCol w="1296144"/>
                <a:gridCol w="864096"/>
                <a:gridCol w="720079"/>
              </a:tblGrid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балла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Чтение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Интонация чтения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92,5 %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Темп чтения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4,7 %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93,3 %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Пересказ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Сохранение микротем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44,9 %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49,5%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точности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16,7 %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83,2 %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Работа с высказыванием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28 %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Способы цитирования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33,6 %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66,4 %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37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грамматических норм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22,4 %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77,6%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24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орфоэпических норм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речевых норм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79,4 %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Искажение 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45,8 %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54,2 %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Монолог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213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Выполнение коммуникативной задачи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Учет условий речевой ситуации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97,2 %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Речевое оформление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77,6%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Диалог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262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Выполнение коммуникативной задачи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294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Учет условий речевой ситуации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речевых норм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91,6 %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336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грамматических норм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30,8 %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69,2 %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336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орфоэпических норм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94,4 %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Соблюдение речевых норм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  <a:tr h="16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Речевое оформление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39,3 %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60,7 %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65" marR="672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02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Результаты </a:t>
            </a:r>
            <a:r>
              <a:rPr lang="ru-RU" sz="2400" b="1" dirty="0" err="1" smtClean="0"/>
              <a:t>изложени</a:t>
            </a:r>
            <a:r>
              <a:rPr lang="ru-RU" sz="2400" b="1" dirty="0" smtClean="0"/>
              <a:t> и сочинения на ОГЭ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97078"/>
              </p:ext>
            </p:extLst>
          </p:nvPr>
        </p:nvGraphicFramePr>
        <p:xfrm>
          <a:off x="1115616" y="1700808"/>
          <a:ext cx="6984777" cy="3528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848"/>
                <a:gridCol w="1654001"/>
                <a:gridCol w="1654001"/>
                <a:gridCol w="1009927"/>
              </a:tblGrid>
              <a:tr h="31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балла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Изложение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Передача содержания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6,8 %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92,2 %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Сжатие текста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93,2%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9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Смысловая цельность, связность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Сочинение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Обоснованный ответ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11,6 %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87,4 %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Наличие аргументов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20,4 %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78,6 %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Смысловая цельность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18,4 %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8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Композиционная стройность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11,7 %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88,3 %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2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10400" cy="563563"/>
          </a:xfrm>
        </p:spPr>
        <p:txBody>
          <a:bodyPr/>
          <a:lstStyle/>
          <a:p>
            <a:r>
              <a:rPr lang="ru-RU" sz="2400" b="1" dirty="0" smtClean="0"/>
              <a:t>Результаты итогового сочинения (11 класс) 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28862"/>
              </p:ext>
            </p:extLst>
          </p:nvPr>
        </p:nvGraphicFramePr>
        <p:xfrm>
          <a:off x="971600" y="1052737"/>
          <a:ext cx="7272808" cy="4353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1440160"/>
                <a:gridCol w="2592288"/>
              </a:tblGrid>
              <a:tr h="90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Критерии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оценивания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Зачёт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Незачёт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9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1.Соответствие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2.Аргументация.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Привлечение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литературного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материала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Композиция и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логика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рассуждения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 Качество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письменной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речи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1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Грамотность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67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сочинения на ЕГЭ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25651776"/>
              </p:ext>
            </p:extLst>
          </p:nvPr>
        </p:nvGraphicFramePr>
        <p:xfrm>
          <a:off x="899593" y="1772816"/>
          <a:ext cx="7416823" cy="3551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7"/>
                <a:gridCol w="864096"/>
                <a:gridCol w="792088"/>
                <a:gridCol w="936104"/>
                <a:gridCol w="792088"/>
                <a:gridCol w="864096"/>
                <a:gridCol w="936104"/>
              </a:tblGrid>
              <a:tr h="442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балла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балла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балла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5-6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Формулировка проблемы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Комментарий к проблеме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5,5 %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26,4 %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51 %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Отражение авторской позиции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1,9 %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98,1 %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Собственное мнение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3,8 %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96,2 %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Смысловая цельность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1, 9 %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22,6 %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75,5 %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Точность и выразительность речи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3,8%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highlight>
                            <a:srgbClr val="FFFF00"/>
                          </a:highlight>
                        </a:rPr>
                        <a:t>54,5 %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37,7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3525" y="2325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Темы итогового сочинения 2021 года</a:t>
            </a:r>
            <a:endParaRPr lang="ru-RU" sz="2400" b="1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2084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110.Почему людей привлекает </a:t>
            </a:r>
            <a:r>
              <a:rPr lang="ru-RU" dirty="0">
                <a:solidFill>
                  <a:srgbClr val="C00000"/>
                </a:solidFill>
              </a:rPr>
              <a:t>идея путешествия </a:t>
            </a:r>
            <a:r>
              <a:rPr lang="ru-RU" dirty="0">
                <a:solidFill>
                  <a:srgbClr val="FF0000"/>
                </a:solidFill>
              </a:rPr>
              <a:t>во времени</a:t>
            </a:r>
            <a:r>
              <a:rPr lang="ru-RU" dirty="0"/>
              <a:t>?</a:t>
            </a:r>
          </a:p>
          <a:p>
            <a:r>
              <a:rPr lang="ru-RU" dirty="0"/>
              <a:t>213.Согласны ли Вы со словами А.А. Вознесенского: «Все </a:t>
            </a:r>
            <a:r>
              <a:rPr lang="ru-RU" dirty="0">
                <a:solidFill>
                  <a:srgbClr val="C00000"/>
                </a:solidFill>
              </a:rPr>
              <a:t>прогрессы </a:t>
            </a:r>
            <a:r>
              <a:rPr lang="ru-RU" dirty="0" err="1">
                <a:solidFill>
                  <a:srgbClr val="C00000"/>
                </a:solidFill>
              </a:rPr>
              <a:t>реакционны</a:t>
            </a:r>
            <a:r>
              <a:rPr lang="ru-RU" dirty="0"/>
              <a:t>, если </a:t>
            </a:r>
            <a:r>
              <a:rPr lang="ru-RU" dirty="0">
                <a:solidFill>
                  <a:srgbClr val="C00000"/>
                </a:solidFill>
              </a:rPr>
              <a:t>рушится</a:t>
            </a:r>
            <a:r>
              <a:rPr lang="ru-RU" dirty="0"/>
              <a:t> человек»?</a:t>
            </a:r>
            <a:br>
              <a:rPr lang="ru-RU" dirty="0"/>
            </a:br>
            <a:r>
              <a:rPr lang="ru-RU" dirty="0"/>
              <a:t>309.Когда </a:t>
            </a:r>
            <a:r>
              <a:rPr lang="ru-RU" dirty="0">
                <a:solidFill>
                  <a:srgbClr val="C00000"/>
                </a:solidFill>
              </a:rPr>
              <a:t>слово</a:t>
            </a:r>
            <a:r>
              <a:rPr lang="ru-RU" dirty="0"/>
              <a:t> становится </a:t>
            </a:r>
            <a:r>
              <a:rPr lang="ru-RU" dirty="0">
                <a:solidFill>
                  <a:srgbClr val="C00000"/>
                </a:solidFill>
              </a:rPr>
              <a:t>преступлением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407.Произведение какого писателя (композитора, режиссёра) я бы порекомендовал своим друзьям?</a:t>
            </a:r>
            <a:br>
              <a:rPr lang="ru-RU" dirty="0"/>
            </a:br>
            <a:r>
              <a:rPr lang="ru-RU" dirty="0"/>
              <a:t>505.В чём может проявляться любовь к своему отечеству?</a:t>
            </a:r>
          </a:p>
        </p:txBody>
      </p:sp>
    </p:spTree>
    <p:extLst>
      <p:ext uri="{BB962C8B-B14F-4D97-AF65-F5344CB8AC3E}">
        <p14:creationId xmlns:p14="http://schemas.microsoft.com/office/powerpoint/2010/main" val="250116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Выявлены проблемы</a:t>
            </a:r>
            <a:endParaRPr lang="ru-RU" dirty="0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219200"/>
            <a:ext cx="6807200" cy="51054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Таблица 6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" y="548680"/>
            <a:ext cx="8249490" cy="58326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05342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А. А. Леонтьев: </a:t>
            </a:r>
            <a:endParaRPr lang="ru-RU" dirty="0"/>
          </a:p>
          <a:p>
            <a:r>
              <a:rPr lang="ru-RU" dirty="0"/>
              <a:t>Функционально грамотный человек — это человек, который </a:t>
            </a:r>
            <a:r>
              <a:rPr lang="ru-RU" b="1" dirty="0"/>
              <a:t>способен использовать </a:t>
            </a:r>
            <a:r>
              <a:rPr lang="ru-RU" dirty="0"/>
              <a:t>все постоянно приобретаемые в течение жизни знания, умения и навыки для решения максимально широкого диапазона </a:t>
            </a:r>
            <a:r>
              <a:rPr lang="ru-RU" b="1" dirty="0"/>
              <a:t>жизненных задач </a:t>
            </a:r>
            <a:r>
              <a:rPr lang="ru-RU" dirty="0"/>
              <a:t>в различных сферах человеческой деятельности, общения и социальных отношений. </a:t>
            </a:r>
          </a:p>
          <a:p>
            <a:r>
              <a:rPr lang="ru-RU" i="1" dirty="0"/>
              <a:t>Образовательная система «Школа 2100». Педагогика здравого смысла / под ред. </a:t>
            </a:r>
            <a:r>
              <a:rPr lang="ru-RU" i="1" dirty="0" err="1"/>
              <a:t>А.А.Леонтьева</a:t>
            </a:r>
            <a:r>
              <a:rPr lang="ru-RU" i="1" dirty="0"/>
              <a:t>. М.: </a:t>
            </a:r>
            <a:r>
              <a:rPr lang="ru-RU" i="1" dirty="0" err="1"/>
              <a:t>Баласс</a:t>
            </a:r>
            <a:r>
              <a:rPr lang="ru-RU" i="1" dirty="0"/>
              <a:t>, 2003. С. 35.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44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Пути повышения читательской грамотности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Установить единый орфографический режим (требования к письменным работам, устным ответам, единая работа с текстами)</a:t>
            </a:r>
          </a:p>
          <a:p>
            <a:r>
              <a:rPr lang="ru-RU" sz="2000" dirty="0" smtClean="0"/>
              <a:t>Единые подходы к работе с терминами (написание на доске, определение понятия, введение в активный словарь, контроль овладения терминами в течение четверти, полугодия)</a:t>
            </a:r>
          </a:p>
          <a:p>
            <a:r>
              <a:rPr lang="ru-RU" sz="2000" dirty="0" smtClean="0"/>
              <a:t>Единые подходы к работе с текстами (сжатие информации, чтение графиков, таблиц, </a:t>
            </a:r>
            <a:r>
              <a:rPr lang="ru-RU" sz="2000" dirty="0" err="1" smtClean="0"/>
              <a:t>инфографики</a:t>
            </a:r>
            <a:r>
              <a:rPr lang="ru-RU" sz="2000" dirty="0" smtClean="0"/>
              <a:t>) на всех уроках </a:t>
            </a:r>
            <a:endParaRPr lang="ru-RU" sz="2000" dirty="0" smtClean="0"/>
          </a:p>
          <a:p>
            <a:r>
              <a:rPr lang="ru-RU" sz="2000" dirty="0" smtClean="0"/>
              <a:t>Развивать технологии критического мышления на всех уроках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Принимать участие в различных конкурсах, конференциях</a:t>
            </a:r>
          </a:p>
          <a:p>
            <a:r>
              <a:rPr lang="ru-RU" sz="2000" dirty="0" smtClean="0"/>
              <a:t> Принимать участие в комплексных работах по выявлению функциональной грамотности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79B7-C279-4390-9A9B-D8D8B2D6194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0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7614"/>
            <a:ext cx="8229600" cy="46285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7614"/>
            <a:ext cx="8229600" cy="46285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36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7614"/>
            <a:ext cx="8229600" cy="46285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2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00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7614"/>
            <a:ext cx="8229600" cy="46285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77272"/>
            <a:ext cx="82089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67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7614"/>
            <a:ext cx="8229600" cy="46285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4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7614"/>
            <a:ext cx="8229600" cy="46285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50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7614"/>
            <a:ext cx="8229600" cy="46285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7614"/>
            <a:ext cx="8229600" cy="46285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428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5805264"/>
            <a:ext cx="2592288" cy="246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30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1183"/>
            <a:ext cx="8229600" cy="496143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71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1183"/>
            <a:ext cx="8229600" cy="496143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13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аблица 4"/>
          <p:cNvPicPr>
            <a:picLocks noGrp="1" noChangeAspect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1183"/>
            <a:ext cx="8229600" cy="496143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CAD3F-0228-4437-BA4E-93DF601EEE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7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4650"/>
            <a:ext cx="7704856" cy="563563"/>
          </a:xfrm>
        </p:spPr>
        <p:txBody>
          <a:bodyPr/>
          <a:lstStyle/>
          <a:p>
            <a:r>
              <a:rPr lang="ru-RU" sz="2400" b="1" dirty="0" smtClean="0"/>
              <a:t>Подготовить учителей к формированию функциональной грамотности у школьников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985856" y="1340768"/>
            <a:ext cx="68407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 означает, что учитель готов к развитию функциональной грамотности в учебном процессе?</a:t>
            </a:r>
            <a:endParaRPr lang="ru-RU" dirty="0"/>
          </a:p>
          <a:p>
            <a:r>
              <a:rPr lang="ru-RU" dirty="0"/>
              <a:t>•Овладение основными понятиями, связанными с функциональной грамотностью</a:t>
            </a:r>
          </a:p>
          <a:p>
            <a:r>
              <a:rPr lang="ru-RU" dirty="0"/>
              <a:t>•Овладение практиками формирования и оценки функциональной грамотности (различение процессов формирования и оценки функциональной грамотности)</a:t>
            </a:r>
          </a:p>
          <a:p>
            <a:r>
              <a:rPr lang="ru-RU" dirty="0"/>
              <a:t>•Понимание роли учебных задач как средства формирования функциональной грамотности</a:t>
            </a:r>
          </a:p>
          <a:p>
            <a:r>
              <a:rPr lang="ru-RU" dirty="0"/>
              <a:t>•Умение отбирать / разрабатывать учебные задания для формирования и оценки ФГ</a:t>
            </a:r>
          </a:p>
          <a:p>
            <a:r>
              <a:rPr lang="ru-RU" dirty="0"/>
              <a:t>•Овладение  практиками развивающего обучения (работа в группах, проектная и исследовательская деятельность и др.)</a:t>
            </a:r>
          </a:p>
          <a:p>
            <a:r>
              <a:rPr lang="ru-RU" dirty="0"/>
              <a:t>•Овладение технологией формирующего оценивания с учетом </a:t>
            </a:r>
            <a:r>
              <a:rPr lang="ru-RU" dirty="0" err="1" smtClean="0"/>
              <a:t>критериально</a:t>
            </a:r>
            <a:r>
              <a:rPr lang="ru-RU" dirty="0" smtClean="0"/>
              <a:t>-уровневого</a:t>
            </a:r>
            <a:r>
              <a:rPr lang="en-US" dirty="0" smtClean="0"/>
              <a:t> </a:t>
            </a:r>
            <a:r>
              <a:rPr lang="ru-RU" dirty="0" smtClean="0"/>
              <a:t>подхода </a:t>
            </a:r>
            <a:endParaRPr lang="ru-RU" dirty="0"/>
          </a:p>
          <a:p>
            <a:r>
              <a:rPr lang="ru-RU" dirty="0"/>
              <a:t>•</a:t>
            </a:r>
            <a:r>
              <a:rPr lang="ru-RU" dirty="0">
                <a:solidFill>
                  <a:srgbClr val="C00000"/>
                </a:solidFill>
              </a:rPr>
              <a:t>Умение работать в команде учителей, организуя </a:t>
            </a:r>
            <a:r>
              <a:rPr lang="ru-RU" dirty="0" err="1" smtClean="0">
                <a:solidFill>
                  <a:srgbClr val="C00000"/>
                </a:solidFill>
              </a:rPr>
              <a:t>межпредметное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взаимодействие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0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9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0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2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4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647"/>
            <a:ext cx="9144000" cy="55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3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7FB7-19BD-4B03-AC1C-F8A97954A7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551837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Техника чтения - </a:t>
            </a:r>
            <a:endParaRPr lang="ru-RU" dirty="0"/>
          </a:p>
          <a:p>
            <a:r>
              <a:rPr lang="ru-RU" dirty="0"/>
              <a:t>установление связи слова видимого и произносимого, слитное произнесение слогов, слов, предложений, соблюдение интонационных правил чтения (ударение, паузы и др.). </a:t>
            </a:r>
          </a:p>
        </p:txBody>
      </p:sp>
    </p:spTree>
    <p:extLst>
      <p:ext uri="{BB962C8B-B14F-4D97-AF65-F5344CB8AC3E}">
        <p14:creationId xmlns:p14="http://schemas.microsoft.com/office/powerpoint/2010/main" val="262495061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61gl">
  <a:themeElements>
    <a:clrScheme name="Тема Office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cdb2004161gl</Template>
  <TotalTime>527</TotalTime>
  <Words>974</Words>
  <Application>Microsoft Office PowerPoint</Application>
  <PresentationFormat>Экран (4:3)</PresentationFormat>
  <Paragraphs>307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cdb2004161gl</vt:lpstr>
      <vt:lpstr>Пути анализа уровня развития функциональной грамотности у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смыслового чтения</vt:lpstr>
      <vt:lpstr>Презентация PowerPoint</vt:lpstr>
      <vt:lpstr>Результаты итогового собеседования</vt:lpstr>
      <vt:lpstr>Результаты изложени и сочинения на ОГЭ</vt:lpstr>
      <vt:lpstr>Результаты итогового сочинения (11 класс) </vt:lpstr>
      <vt:lpstr>Результаты сочинения на ЕГЭ</vt:lpstr>
      <vt:lpstr>Темы итогового сочинения 2021 года</vt:lpstr>
      <vt:lpstr>Выявлены проблемы</vt:lpstr>
      <vt:lpstr>Презентация PowerPoint</vt:lpstr>
      <vt:lpstr>Пути повышения читательской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Подготовить учителей к формированию функциональной грамотности у школьников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cp:lastModifiedBy>Петрова Татьяна Алексеевна</cp:lastModifiedBy>
  <cp:revision>32</cp:revision>
  <cp:lastPrinted>2021-12-08T06:02:03Z</cp:lastPrinted>
  <dcterms:created xsi:type="dcterms:W3CDTF">2011-12-21T07:37:48Z</dcterms:created>
  <dcterms:modified xsi:type="dcterms:W3CDTF">2021-12-08T06:13:07Z</dcterms:modified>
</cp:coreProperties>
</file>