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4"/>
  </p:notesMasterIdLst>
  <p:sldIdLst>
    <p:sldId id="273" r:id="rId3"/>
    <p:sldId id="275" r:id="rId4"/>
    <p:sldId id="283" r:id="rId5"/>
    <p:sldId id="286" r:id="rId6"/>
    <p:sldId id="278" r:id="rId7"/>
    <p:sldId id="291" r:id="rId8"/>
    <p:sldId id="281" r:id="rId9"/>
    <p:sldId id="289" r:id="rId10"/>
    <p:sldId id="288" r:id="rId11"/>
    <p:sldId id="287" r:id="rId12"/>
    <p:sldId id="290" r:id="rId1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3713"/>
          </a:xfrm>
          <a:prstGeom prst="rect">
            <a:avLst/>
          </a:prstGeom>
        </p:spPr>
        <p:txBody>
          <a:bodyPr vert="horz" lIns="91086" tIns="45544" rIns="91086" bIns="4554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1"/>
            <a:ext cx="2945659" cy="493713"/>
          </a:xfrm>
          <a:prstGeom prst="rect">
            <a:avLst/>
          </a:prstGeom>
        </p:spPr>
        <p:txBody>
          <a:bodyPr vert="horz" lIns="91086" tIns="45544" rIns="91086" bIns="45544" rtlCol="0"/>
          <a:lstStyle>
            <a:lvl1pPr algn="r">
              <a:defRPr sz="1200"/>
            </a:lvl1pPr>
          </a:lstStyle>
          <a:p>
            <a:fld id="{93CDC7DB-08D7-4F3E-8F51-B2C3857B3FA5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6" tIns="45544" rIns="91086" bIns="4554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72"/>
            <a:ext cx="5438140" cy="4443411"/>
          </a:xfrm>
          <a:prstGeom prst="rect">
            <a:avLst/>
          </a:prstGeom>
        </p:spPr>
        <p:txBody>
          <a:bodyPr vert="horz" lIns="91086" tIns="45544" rIns="91086" bIns="4554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8825"/>
            <a:ext cx="2945659" cy="493713"/>
          </a:xfrm>
          <a:prstGeom prst="rect">
            <a:avLst/>
          </a:prstGeom>
        </p:spPr>
        <p:txBody>
          <a:bodyPr vert="horz" lIns="91086" tIns="45544" rIns="91086" bIns="4554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378825"/>
            <a:ext cx="2945659" cy="493713"/>
          </a:xfrm>
          <a:prstGeom prst="rect">
            <a:avLst/>
          </a:prstGeom>
        </p:spPr>
        <p:txBody>
          <a:bodyPr vert="horz" lIns="91086" tIns="45544" rIns="91086" bIns="45544" rtlCol="0" anchor="b"/>
          <a:lstStyle>
            <a:lvl1pPr algn="r">
              <a:defRPr sz="1200"/>
            </a:lvl1pPr>
          </a:lstStyle>
          <a:p>
            <a:fld id="{0C60FB94-CDE3-46CE-9321-E3D7C557D9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8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obrkuban.r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C4FD-716C-41CF-BA51-784943C4A7A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D02-239E-464B-A2DB-679D6206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73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C4FD-716C-41CF-BA51-784943C4A7A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D02-239E-464B-A2DB-679D6206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3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C4FD-716C-41CF-BA51-784943C4A7A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D02-239E-464B-A2DB-679D6206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58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9129370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5"/>
            <a:ext cx="9129370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6" rIns="91411" bIns="45706" rtlCol="0" anchor="ctr"/>
          <a:lstStyle/>
          <a:p>
            <a:pPr algn="ctr" defTabSz="914180"/>
            <a:endParaRPr lang="ru-RU" sz="18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4" y="2869"/>
            <a:ext cx="8064896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259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23120" y="6381331"/>
            <a:ext cx="2289048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15.12.2023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76780" y="43513"/>
            <a:ext cx="822815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2"/>
            <a:ext cx="9129370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5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\Мероприятия\2018-12-21 Совещание с замглавами\Заголовок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"/>
          <a:stretch/>
        </p:blipFill>
        <p:spPr bwMode="auto">
          <a:xfrm flipH="1">
            <a:off x="1" y="0"/>
            <a:ext cx="9129370" cy="909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1" y="19855"/>
            <a:ext cx="9129370" cy="6817513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8" tIns="34280" rIns="68558" bIns="34280" rtlCol="0" anchor="ctr"/>
          <a:lstStyle/>
          <a:p>
            <a:pPr algn="ctr" defTabSz="685635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4" y="2869"/>
            <a:ext cx="8064896" cy="833846"/>
          </a:xfrm>
        </p:spPr>
        <p:txBody>
          <a:bodyPr lIns="35997" tIns="35997" rIns="35997" bIns="35997" anchor="ctr">
            <a:normAutofit/>
          </a:bodyPr>
          <a:lstStyle>
            <a:lvl1pPr algn="ctr">
              <a:defRPr sz="1949" b="1"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Verdana" pitchFamily="34" charset="0"/>
                <a:cs typeface="Calibri" pitchFamily="34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23120" y="6381331"/>
            <a:ext cx="2289048" cy="365760"/>
          </a:xfrm>
        </p:spPr>
        <p:txBody>
          <a:bodyPr/>
          <a:lstStyle>
            <a:lvl1pPr algn="r">
              <a:defRPr/>
            </a:lvl1pPr>
          </a:lstStyle>
          <a:p>
            <a:fld id="{511444F9-EEB7-4311-B5F1-97FE74C203E6}" type="datetimeFigureOut">
              <a:rPr lang="ru-RU" smtClean="0">
                <a:solidFill>
                  <a:srgbClr val="1F497D"/>
                </a:solidFill>
              </a:rPr>
              <a:pPr/>
              <a:t>15.12.2023</a:t>
            </a:fld>
            <a:endParaRPr lang="ru-RU">
              <a:solidFill>
                <a:srgbClr val="1F497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E6D9D-2A0B-43B8-A1C3-81968A25D6EC}" type="slidenum">
              <a:rPr lang="ru-RU" smtClean="0">
                <a:solidFill>
                  <a:srgbClr val="1F497D"/>
                </a:solidFill>
              </a:rPr>
              <a:pPr/>
              <a:t>‹#›</a:t>
            </a:fld>
            <a:endParaRPr lang="ru-RU" dirty="0">
              <a:solidFill>
                <a:srgbClr val="1F497D"/>
              </a:solidFill>
            </a:endParaRP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76780" y="43513"/>
            <a:ext cx="822815" cy="1007550"/>
            <a:chOff x="102371" y="43510"/>
            <a:chExt cx="797222" cy="749970"/>
          </a:xfrm>
        </p:grpSpPr>
        <p:pic>
          <p:nvPicPr>
            <p:cNvPr id="14" name="Picture 2" descr="http://www.minobrkuban.ru/bitrix/templates/adaptive/img/header_logo.png">
              <a:hlinkClick r:id="rId3"/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71" y="98159"/>
              <a:ext cx="797222" cy="69532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ГербКубани"/>
            <p:cNvPicPr>
              <a:picLocks noChangeAspect="1" noChangeArrowheads="1"/>
            </p:cNvPicPr>
            <p:nvPr userDrawn="1"/>
          </p:nvPicPr>
          <p:blipFill>
            <a:blip r:embed="rId5"/>
            <a:stretch>
              <a:fillRect/>
            </a:stretch>
          </p:blipFill>
          <p:spPr bwMode="auto">
            <a:xfrm>
              <a:off x="337715" y="43510"/>
              <a:ext cx="326539" cy="402308"/>
            </a:xfrm>
            <a:prstGeom prst="rect">
              <a:avLst/>
            </a:prstGeom>
            <a:noFill/>
            <a:ln>
              <a:noFill/>
            </a:ln>
            <a:effectLst>
              <a:outerShdw blurRad="101600" dir="4080000" sx="108000" sy="108000" algn="tl" rotWithShape="0">
                <a:prstClr val="black">
                  <a:alpha val="49000"/>
                </a:prstClr>
              </a:outerShdw>
            </a:effectLst>
          </p:spPr>
        </p:pic>
      </p:grpSp>
      <p:pic>
        <p:nvPicPr>
          <p:cNvPr id="2051" name="Picture 3" descr="D:\Doc\Мероприятия\2018-12-21 Совещание с замглавами\Подзаголовок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" y="6674692"/>
            <a:ext cx="9129370" cy="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63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C4FD-716C-41CF-BA51-784943C4A7A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D02-239E-464B-A2DB-679D6206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96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C4FD-716C-41CF-BA51-784943C4A7A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D02-239E-464B-A2DB-679D6206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38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C4FD-716C-41CF-BA51-784943C4A7A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D02-239E-464B-A2DB-679D6206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08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C4FD-716C-41CF-BA51-784943C4A7A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D02-239E-464B-A2DB-679D6206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48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C4FD-716C-41CF-BA51-784943C4A7A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D02-239E-464B-A2DB-679D6206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021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C4FD-716C-41CF-BA51-784943C4A7A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D02-239E-464B-A2DB-679D6206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22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C4FD-716C-41CF-BA51-784943C4A7A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D02-239E-464B-A2DB-679D6206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47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C4FD-716C-41CF-BA51-784943C4A7A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0CD02-239E-464B-A2DB-679D6206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5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2C4FD-716C-41CF-BA51-784943C4A7A9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0CD02-239E-464B-A2DB-679D6206B5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339926A-5F84-4A7B-B78E-D2BB888939E1}" type="datetimeFigureOut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15.12.2023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8DF4B-6430-4C62-82B5-805DB466237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03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187624" y="116632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НАУКИ 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МОЛОДЁЖНОЙ ПОЛИТИКИ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КРАЯ</a:t>
            </a:r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3203848" y="6165304"/>
            <a:ext cx="2305956" cy="503939"/>
          </a:xfrm>
          <a:prstGeom prst="rect">
            <a:avLst/>
          </a:prstGeom>
        </p:spPr>
        <p:txBody>
          <a:bodyPr vert="horz" lIns="91419" tIns="45709" rIns="91419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декабря  2023 г</a:t>
            </a:r>
            <a:r>
              <a:rPr lang="ru-RU" sz="1600" b="1" kern="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b="1" kern="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kern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Краснодар</a:t>
            </a:r>
            <a:endParaRPr lang="ru-RU" sz="1600" b="1" kern="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86781" y="2399257"/>
            <a:ext cx="6336704" cy="2023621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r">
              <a:spcBef>
                <a:spcPts val="600"/>
              </a:spcBef>
            </a:pPr>
            <a:r>
              <a:rPr lang="ru-RU" sz="3000" b="1" dirty="0" smtClean="0">
                <a:solidFill>
                  <a:srgbClr val="002D86"/>
                </a:solidFill>
                <a:latin typeface="Georgia" pitchFamily="18" charset="0"/>
              </a:rPr>
              <a:t>Об обязанностях </a:t>
            </a:r>
          </a:p>
          <a:p>
            <a:pPr algn="r">
              <a:spcBef>
                <a:spcPts val="600"/>
              </a:spcBef>
            </a:pPr>
            <a:r>
              <a:rPr lang="ru-RU" sz="3000" b="1" dirty="0" smtClean="0">
                <a:solidFill>
                  <a:srgbClr val="002D86"/>
                </a:solidFill>
                <a:latin typeface="Georgia" pitchFamily="18" charset="0"/>
              </a:rPr>
              <a:t>участников ГИА на итоговом собеседовании и экзаменах </a:t>
            </a:r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Georgia" pitchFamily="18" charset="0"/>
              </a:rPr>
            </a:br>
            <a:endParaRPr lang="ru-RU" sz="3200" b="1" dirty="0">
              <a:solidFill>
                <a:srgbClr val="002060"/>
              </a:solidFill>
              <a:latin typeface="Georgia" pitchFamily="18" charset="0"/>
              <a:ea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2520280" cy="1379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645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6954" y="3347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образования, науки и молодежной политики Краснодарского края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2736304" cy="29105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47864" y="2276872"/>
            <a:ext cx="5263906" cy="1792788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Телефон горячей линии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+7(928) 424-26-58</a:t>
            </a: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0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6407" y="2703612"/>
            <a:ext cx="6591189" cy="595241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ru-RU" sz="3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3400" b="1" dirty="0">
              <a:solidFill>
                <a:srgbClr val="002060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7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0951" y="0"/>
            <a:ext cx="8039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документы, регламентирующие проведение ГИА и итогового собеседования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 Diagonal Corner Rectangle 36">
            <a:extLst>
              <a:ext uri="{FF2B5EF4-FFF2-40B4-BE49-F238E27FC236}">
                <a16:creationId xmlns:a16="http://schemas.microsoft.com/office/drawing/2014/main" xmlns="" id="{47FC7836-74EA-47AC-AE29-6440CDFF4AAD}"/>
              </a:ext>
            </a:extLst>
          </p:cNvPr>
          <p:cNvSpPr/>
          <p:nvPr/>
        </p:nvSpPr>
        <p:spPr>
          <a:xfrm rot="10800000" flipV="1">
            <a:off x="280936" y="1103973"/>
            <a:ext cx="3888432" cy="1315799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r>
              <a:rPr lang="ru-RU" sz="1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16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проведения ГИА-9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утверждён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</a:t>
            </a: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 и </a:t>
            </a: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апреля 2023 г. № 232/551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 Diagonal Corner Rectangle 36">
            <a:extLst>
              <a:ext uri="{FF2B5EF4-FFF2-40B4-BE49-F238E27FC236}">
                <a16:creationId xmlns:a16="http://schemas.microsoft.com/office/drawing/2014/main" xmlns="" id="{47FC7836-74EA-47AC-AE29-6440CDFF4AAD}"/>
              </a:ext>
            </a:extLst>
          </p:cNvPr>
          <p:cNvSpPr/>
          <p:nvPr/>
        </p:nvSpPr>
        <p:spPr>
          <a:xfrm rot="10800000" flipV="1">
            <a:off x="4738823" y="1090234"/>
            <a:ext cx="3974262" cy="139857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55002" y="1043164"/>
            <a:ext cx="3941903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и проверки </a:t>
            </a:r>
            <a:endParaRPr lang="ru-RU" sz="13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sz="13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 по </a:t>
            </a:r>
            <a:r>
              <a:rPr lang="ru-RU" sz="13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русскому </a:t>
            </a:r>
            <a:r>
              <a:rPr lang="ru-RU" sz="13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языку </a:t>
            </a:r>
            <a:endParaRPr lang="ru-RU" sz="1300" b="1" u="sng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3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9-х классах образовательных </a:t>
            </a:r>
          </a:p>
          <a:p>
            <a:pPr algn="ctr"/>
            <a:r>
              <a:rPr lang="ru-RU" sz="13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Краснодарского края</a:t>
            </a: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утверждён </a:t>
            </a: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образования, науки и молодежной политики </a:t>
            </a:r>
            <a:endParaRPr lang="ru-RU" sz="13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sz="1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 </a:t>
            </a: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33091" t="10331" r="34396" b="10038"/>
          <a:stretch/>
        </p:blipFill>
        <p:spPr bwMode="auto">
          <a:xfrm>
            <a:off x="742207" y="2502552"/>
            <a:ext cx="2965887" cy="402279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24461" t="16626" r="43150" b="5977"/>
          <a:stretch/>
        </p:blipFill>
        <p:spPr bwMode="auto">
          <a:xfrm>
            <a:off x="5436096" y="2597342"/>
            <a:ext cx="2880320" cy="3928002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1480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60648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Участнику итогового собеседования запрещается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2" descr="https://mykaleidoscope.ru/x/uploads/posts/2023-05/1685105202_mykaleidoscope-ru-p-pasport-pechat-na-tort-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https://mykaleidoscope.ru/x/uploads/posts/2023-05/1685105202_mykaleidoscope-ru-p-pasport-pechat-na-tort-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6" descr="https://ae01.alicdn.com/kf/HTB1eLfUMpXXXXbbXXXXq6xXFXXXF/10pcs-Office-stationery-wholesale-Gel-exam-special-gel-pen-refills-black-water-based-pen-0-5mm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951011" y="1495332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связи, фото-, аудио- 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видеоаппаратуру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s://rk.karelia.ru/wp-content/uploads/2022/02/o6e3vezpl68sk4844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06772"/>
            <a:ext cx="2650103" cy="1729432"/>
          </a:xfrm>
          <a:prstGeom prst="rect">
            <a:avLst/>
          </a:prstGeom>
          <a:noFill/>
          <a:ln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42981" t="21836" r="20391" b="27972"/>
          <a:stretch/>
        </p:blipFill>
        <p:spPr bwMode="auto">
          <a:xfrm>
            <a:off x="155575" y="3515526"/>
            <a:ext cx="2657308" cy="2396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4"/>
          <a:srcRect l="22949" t="10745" r="36162" b="16055"/>
          <a:stretch/>
        </p:blipFill>
        <p:spPr bwMode="auto">
          <a:xfrm>
            <a:off x="7056784" y="1187361"/>
            <a:ext cx="1979712" cy="20287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1840" y="3431027"/>
            <a:ext cx="5400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материалы, письменные заметки и иные средства хранения </a:t>
            </a:r>
            <a:endParaRPr lang="en-US" sz="2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информации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99190" y="832113"/>
            <a:ext cx="3498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</a:t>
            </a:r>
          </a:p>
        </p:txBody>
      </p:sp>
      <p:pic>
        <p:nvPicPr>
          <p:cNvPr id="15" name="Рисунок 14"/>
          <p:cNvPicPr/>
          <p:nvPr/>
        </p:nvPicPr>
        <p:blipFill rotWithShape="1">
          <a:blip r:embed="rId5"/>
          <a:srcRect l="18703" t="18137" r="32196" b="23945"/>
          <a:stretch/>
        </p:blipFill>
        <p:spPr bwMode="auto">
          <a:xfrm>
            <a:off x="6588224" y="4713632"/>
            <a:ext cx="2147887" cy="148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725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31640" y="77465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нельзя делать на экзамене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39552" y="2060848"/>
            <a:ext cx="4809700" cy="312420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Font typeface="+mj-lt"/>
              <a:buAutoNum type="arabicPeriod"/>
            </a:pPr>
            <a:endParaRPr lang="ru-RU" sz="29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indent="-257175">
              <a:lnSpc>
                <a:spcPct val="110000"/>
              </a:lnSpc>
              <a:spcBef>
                <a:spcPts val="0"/>
              </a:spcBef>
              <a:spcAft>
                <a:spcPts val="225"/>
              </a:spcAft>
              <a:buFont typeface="+mj-lt"/>
              <a:buAutoNum type="arabicPeriod"/>
            </a:pPr>
            <a:endParaRPr lang="ru-RU" sz="135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619016" y="1143908"/>
            <a:ext cx="3180210" cy="1075555"/>
            <a:chOff x="855752" y="8310071"/>
            <a:chExt cx="5375372" cy="1536880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855752" y="8310071"/>
              <a:ext cx="5375372" cy="1536880"/>
              <a:chOff x="-406783" y="8345290"/>
              <a:chExt cx="8284009" cy="1823111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-406783" y="8345290"/>
                <a:ext cx="8284009" cy="1823111"/>
              </a:xfrm>
              <a:prstGeom prst="rect">
                <a:avLst/>
              </a:prstGeom>
              <a:solidFill>
                <a:schemeClr val="bg1"/>
              </a:solidFill>
              <a:ln w="825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  <p:pic>
            <p:nvPicPr>
              <p:cNvPr id="13" name="Рисунок 12"/>
              <p:cNvPicPr>
                <a:picLocks noChangeAspect="1"/>
              </p:cNvPicPr>
              <p:nvPr/>
            </p:nvPicPr>
            <p:blipFill rotWithShape="1">
              <a:blip r:embed="rId2"/>
              <a:srcRect l="7377" t="11450" r="70250" b="11402"/>
              <a:stretch/>
            </p:blipFill>
            <p:spPr>
              <a:xfrm>
                <a:off x="-163869" y="8532048"/>
                <a:ext cx="1259209" cy="1458907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1909499" y="8428001"/>
              <a:ext cx="4172394" cy="128637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ru-RU" sz="1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05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ВНИМАНИЕ!</a:t>
              </a:r>
              <a:r>
                <a:rPr lang="ru-RU" sz="10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/>
              </a:r>
              <a:br>
                <a:rPr lang="ru-RU" sz="10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0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УДАЛЕНИЕ С ЭКЗАМЕНА!</a:t>
              </a:r>
              <a:br>
                <a:rPr lang="ru-RU" sz="10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ru-RU" sz="105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АННУЛИРОВАНИЕ РЕЗУЛЬТАТА</a:t>
              </a:r>
              <a:r>
                <a:rPr lang="ru-RU" sz="105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</a:p>
            <a:p>
              <a:pPr algn="ctr"/>
              <a:endParaRPr lang="ru-RU" sz="1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TextBox 7"/>
          <p:cNvSpPr txBox="1"/>
          <p:nvPr/>
        </p:nvSpPr>
        <p:spPr>
          <a:xfrm>
            <a:off x="5602738" y="2332946"/>
            <a:ext cx="3165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Пересдача </a:t>
            </a:r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дополнительный период  </a:t>
            </a:r>
            <a:r>
              <a:rPr lang="ru-RU" sz="1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сентябре</a:t>
            </a:r>
          </a:p>
          <a:p>
            <a:endParaRPr lang="ru-RU" sz="1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6" descr="http://www.clipartbest.com/cliparts/Kij/XKb/KijXKbak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717" y="3333830"/>
            <a:ext cx="954991" cy="110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https://lh4.ggpht.com/ib5-Cy7pyqhmAHr5eMgy-3xd9TcMQCfHYk-ExkIzCjTmeMYRPWT5GDChac2nizczCN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231" y="3394147"/>
            <a:ext cx="981870" cy="108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s://static9.depositphotos.com/1005116/1096/v/950/depositphotos_10960732-stock-illustration-camera-ico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724" y="4693067"/>
            <a:ext cx="1444645" cy="164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http://wiki.kubg.edu.ua/images/3/39/%D0%9A%D0%BD%D0%B8%D0%B6%D0%BA%D0%B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52" y="4920849"/>
            <a:ext cx="1166398" cy="115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нак запрета 18"/>
          <p:cNvSpPr/>
          <p:nvPr/>
        </p:nvSpPr>
        <p:spPr>
          <a:xfrm>
            <a:off x="6002592" y="4016677"/>
            <a:ext cx="466116" cy="534890"/>
          </a:xfrm>
          <a:prstGeom prst="noSmoking">
            <a:avLst/>
          </a:prstGeom>
          <a:solidFill>
            <a:srgbClr val="D85D48">
              <a:alpha val="50000"/>
            </a:srgbClr>
          </a:solidFill>
          <a:ln w="44450" cmpd="sng">
            <a:solidFill>
              <a:srgbClr val="D85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</a:endParaRPr>
          </a:p>
        </p:txBody>
      </p:sp>
      <p:sp>
        <p:nvSpPr>
          <p:cNvPr id="20" name="Знак запрета 19"/>
          <p:cNvSpPr/>
          <p:nvPr/>
        </p:nvSpPr>
        <p:spPr>
          <a:xfrm>
            <a:off x="7898943" y="4057534"/>
            <a:ext cx="466116" cy="534890"/>
          </a:xfrm>
          <a:prstGeom prst="noSmoking">
            <a:avLst/>
          </a:prstGeom>
          <a:solidFill>
            <a:srgbClr val="D85D48">
              <a:alpha val="50000"/>
            </a:srgbClr>
          </a:solidFill>
          <a:ln w="44450" cmpd="sng">
            <a:solidFill>
              <a:srgbClr val="D85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</a:endParaRPr>
          </a:p>
        </p:txBody>
      </p:sp>
      <p:sp>
        <p:nvSpPr>
          <p:cNvPr id="21" name="Знак запрета 20"/>
          <p:cNvSpPr/>
          <p:nvPr/>
        </p:nvSpPr>
        <p:spPr>
          <a:xfrm>
            <a:off x="6162685" y="5516767"/>
            <a:ext cx="466116" cy="534890"/>
          </a:xfrm>
          <a:prstGeom prst="noSmoking">
            <a:avLst/>
          </a:prstGeom>
          <a:solidFill>
            <a:srgbClr val="D85D48">
              <a:alpha val="50000"/>
            </a:srgbClr>
          </a:solidFill>
          <a:ln w="44450" cmpd="sng">
            <a:solidFill>
              <a:srgbClr val="D85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</a:endParaRPr>
          </a:p>
        </p:txBody>
      </p:sp>
      <p:sp>
        <p:nvSpPr>
          <p:cNvPr id="22" name="Знак запрета 21"/>
          <p:cNvSpPr/>
          <p:nvPr/>
        </p:nvSpPr>
        <p:spPr>
          <a:xfrm>
            <a:off x="7884368" y="5572937"/>
            <a:ext cx="466116" cy="534890"/>
          </a:xfrm>
          <a:prstGeom prst="noSmoking">
            <a:avLst/>
          </a:prstGeom>
          <a:solidFill>
            <a:srgbClr val="D85D48">
              <a:alpha val="50000"/>
            </a:srgbClr>
          </a:solidFill>
          <a:ln w="44450" cmpd="sng">
            <a:solidFill>
              <a:srgbClr val="D85D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>
              <a:solidFill>
                <a:schemeClr val="tx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71249" y="974217"/>
            <a:ext cx="542050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экзамена </a:t>
            </a:r>
            <a:r>
              <a:rPr lang="ru-RU" sz="19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</a:t>
            </a:r>
            <a:r>
              <a:rPr lang="ru-RU" sz="19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</a:t>
            </a:r>
            <a:endParaRPr lang="ru-RU" sz="1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76534" y="1412776"/>
            <a:ext cx="533718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ru-RU" sz="15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</a:t>
            </a:r>
            <a:r>
              <a:rPr lang="ru-RU" sz="1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экзаменационную работу несамостоятельно, в том числе с помощью посторонних </a:t>
            </a:r>
            <a:r>
              <a:rPr lang="ru-RU" sz="15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</a:t>
            </a:r>
            <a:endParaRPr lang="ru-RU" sz="1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Общаться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другими участниками ГИА во время экзамена в аудитории</a:t>
            </a:r>
            <a:endParaRPr lang="ru-RU" sz="15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ru-RU" sz="1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 перемещаться по аудитории и ППЭ, пересаживаться</a:t>
            </a:r>
          </a:p>
          <a:p>
            <a:pPr indent="44291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средства связи, электронно-вычислительную технику, фото -, аудио- и видеоаппаратуру, справочные материалы, письменные заметки и иные средства </a:t>
            </a:r>
            <a:r>
              <a:rPr lang="ru-RU" sz="15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хранения и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 информации</a:t>
            </a:r>
          </a:p>
          <a:p>
            <a:pPr indent="44291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ru-RU" sz="15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</a:t>
            </a:r>
            <a:r>
              <a:rPr lang="ru-RU" sz="1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аудиторий и ППЭ черновики, экзаменационные материалы на бумажном </a:t>
            </a:r>
            <a:r>
              <a:rPr lang="ru-RU" sz="15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и </a:t>
            </a:r>
            <a:r>
              <a:rPr lang="ru-RU" sz="1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(или) электронном </a:t>
            </a:r>
            <a:r>
              <a:rPr lang="ru-RU" sz="15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носителях </a:t>
            </a:r>
            <a:endParaRPr lang="ru-RU" sz="15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Фотографировать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экзаменационные материалы, 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черновики</a:t>
            </a:r>
            <a:endParaRPr lang="ru-RU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2913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ru-RU" sz="1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 разрешения выходить из аудитории и </a:t>
            </a:r>
            <a:r>
              <a:rPr lang="ru-RU" sz="15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перемещаться </a:t>
            </a:r>
            <a:r>
              <a:rPr lang="ru-RU" sz="15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ППЭ без сопровождения организаторов</a:t>
            </a:r>
          </a:p>
        </p:txBody>
      </p:sp>
    </p:spTree>
    <p:extLst>
      <p:ext uri="{BB962C8B-B14F-4D97-AF65-F5344CB8AC3E}">
        <p14:creationId xmlns:p14="http://schemas.microsoft.com/office/powerpoint/2010/main" val="378899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31640" y="26064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http://mega-u.ru/sites/default/files/styles/large/public/p180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80" y="1969704"/>
            <a:ext cx="1272886" cy="12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9512" y="888779"/>
            <a:ext cx="873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организаторам, ассистентам, медицинским работникам, специалистам по проведению инструктажа и обеспечению лабораторных работ, экзаменаторам-собеседникам, экспертам, оценивающим выполнение лабораторных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работ,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52699" y="2117882"/>
            <a:ext cx="70268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при себе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связи, электронно-вычислительную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технику, фото -, аудио- и видеоаппаратуру, справочные материалы, письменные заметки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средства хранения и передачи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9" descr="http://images.aif.ru/003/120/eb19e9b53260a1d2a9ba1ac1ad0a79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37" y="3561138"/>
            <a:ext cx="1006038" cy="8022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Doc\На сайт\Запрет знак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9" y="3378530"/>
            <a:ext cx="1162646" cy="11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555466" y="3419625"/>
            <a:ext cx="31181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содействие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 экзаменов, в том числе передавать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 средства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и т.д.</a:t>
            </a:r>
          </a:p>
          <a:p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 descr="http://www.dw.de/image/0,,15673492_401,0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1" r="9981" b="6195"/>
          <a:stretch/>
        </p:blipFill>
        <p:spPr bwMode="auto">
          <a:xfrm>
            <a:off x="481554" y="5157866"/>
            <a:ext cx="1039052" cy="1200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Doc\На сайт\Запрет знак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30" y="5154851"/>
            <a:ext cx="1182115" cy="11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550669" y="5229200"/>
            <a:ext cx="33912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из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аудиторий и ППЭ черновики,  экзаменационные материалы, фотографировать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</a:p>
        </p:txBody>
      </p:sp>
      <p:pic>
        <p:nvPicPr>
          <p:cNvPr id="18" name="Рисунок 17"/>
          <p:cNvPicPr/>
          <p:nvPr/>
        </p:nvPicPr>
        <p:blipFill rotWithShape="1">
          <a:blip r:embed="rId6"/>
          <a:srcRect l="17474" t="18972" r="30496" b="21745"/>
          <a:stretch/>
        </p:blipFill>
        <p:spPr bwMode="auto">
          <a:xfrm>
            <a:off x="4966279" y="3544017"/>
            <a:ext cx="3828253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428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31640" y="26064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проведения экзамена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9161" y="867981"/>
            <a:ext cx="87384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руководителю организации, в помещениях которой организован ППЭ, или </a:t>
            </a:r>
            <a:endPara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уполномоченному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 лицу, руководителю ППЭ, членам ГЭК, техническим </a:t>
            </a:r>
            <a:endPara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специалистам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сотрудникам, осуществляющим охрану правопорядка, и (или) </a:t>
            </a:r>
            <a:endPara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внутренних дел (полиции), аккредитованным представителям </a:t>
            </a:r>
            <a:endParaRPr lang="ru-RU" sz="15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</a:t>
            </a: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массовой информации и общественным наблюдателям</a:t>
            </a:r>
            <a:r>
              <a:rPr lang="ru-RU" sz="1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</a:t>
            </a:r>
            <a:endParaRPr lang="ru-RU" sz="1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623213" y="5653733"/>
            <a:ext cx="61654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Фотографировать экзаменационные материалы, черновики</a:t>
            </a:r>
          </a:p>
        </p:txBody>
      </p:sp>
      <p:pic>
        <p:nvPicPr>
          <p:cNvPr id="16" name="Picture 9" descr="http://images.aif.ru/003/120/eb19e9b53260a1d2a9ba1ac1ad0a79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2" y="2675813"/>
            <a:ext cx="1006038" cy="8022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D:\Doc\На сайт\Запрет знак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99" y="2493205"/>
            <a:ext cx="1162646" cy="11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524435" y="2629191"/>
            <a:ext cx="734961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Оказывать содействие участникам экзаменов, в том числе передавать им  средства связи, электронно-вычислительную технику, фото -, аудио- и видеоаппаратуру, справочные материалы, письменные заметки    и иные средства хранения и передачи информации</a:t>
            </a:r>
          </a:p>
          <a:p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4" descr="http://www.dw.de/image/0,,15673492_401,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1" r="9981" b="6195"/>
          <a:stretch/>
        </p:blipFill>
        <p:spPr bwMode="auto">
          <a:xfrm>
            <a:off x="314621" y="3997157"/>
            <a:ext cx="1039052" cy="12000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Doc\На сайт\Запрет знак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1" y="3987722"/>
            <a:ext cx="1182115" cy="11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553753" y="4347311"/>
            <a:ext cx="71227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Выносить из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аудиторий и ППЭ черновики,  экзаменационные 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на бумажном и (или) электронном носителях </a:t>
            </a:r>
          </a:p>
        </p:txBody>
      </p:sp>
      <p:pic>
        <p:nvPicPr>
          <p:cNvPr id="23" name="Рисунок 22"/>
          <p:cNvPicPr/>
          <p:nvPr/>
        </p:nvPicPr>
        <p:blipFill rotWithShape="1">
          <a:blip r:embed="rId5"/>
          <a:srcRect l="21818" t="16626" r="35123" b="16388"/>
          <a:stretch/>
        </p:blipFill>
        <p:spPr bwMode="auto">
          <a:xfrm>
            <a:off x="336654" y="5407512"/>
            <a:ext cx="994986" cy="8309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5" descr="D:\Doc\На сайт\Запрет знак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22" y="5239285"/>
            <a:ext cx="1182115" cy="11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65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3A4584A-046A-45F2-BDC4-1282E8901A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2" y="1916832"/>
            <a:ext cx="1619672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94D4981A-C35A-46DF-B7E2-B4009CE69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083345"/>
            <a:ext cx="2638931" cy="2509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21768FF-555E-48AF-A93B-F65846BE9E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60" y="1083345"/>
            <a:ext cx="3168352" cy="242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8F94B21-EA74-41D8-BE54-AB42E46074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763742"/>
            <a:ext cx="3177487" cy="2568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236138" y="116632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проведением экзамена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6"/>
          <a:srcRect l="21438" t="11082" r="34462" b="12025"/>
          <a:stretch/>
        </p:blipFill>
        <p:spPr bwMode="auto">
          <a:xfrm>
            <a:off x="2141476" y="3763742"/>
            <a:ext cx="3096344" cy="2568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6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537" y="59308"/>
            <a:ext cx="7992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ответственности выпускников,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нарушивших Порядок ОГЭ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539554" y="1317961"/>
            <a:ext cx="879810" cy="89615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539553" y="2938578"/>
            <a:ext cx="863744" cy="89615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539554" y="4653136"/>
            <a:ext cx="927748" cy="896150"/>
          </a:xfrm>
          <a:prstGeom prst="homePlat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1484784"/>
            <a:ext cx="376077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с экзамена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84011" y="4581128"/>
            <a:ext cx="71194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протокола об административной ответственности </a:t>
            </a:r>
            <a:r>
              <a:rPr lang="ru-RU" sz="2400" b="1" i="1" dirty="0">
                <a:solidFill>
                  <a:srgbClr val="1D4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(если на момент проведения экзамена исполнилось 16 лет</a:t>
            </a:r>
            <a:r>
              <a:rPr lang="ru-RU" sz="2400" b="1" i="1" dirty="0" smtClean="0">
                <a:solidFill>
                  <a:srgbClr val="1D4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84011" y="2852936"/>
            <a:ext cx="705107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Аннулирование результата экзамена</a:t>
            </a:r>
          </a:p>
          <a:p>
            <a:pPr algn="just"/>
            <a:r>
              <a:rPr lang="ru-RU" sz="2400" b="1" i="1" dirty="0">
                <a:solidFill>
                  <a:srgbClr val="1D4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возможностью пересдачи в дополнительный период в сентябре </a:t>
            </a:r>
          </a:p>
        </p:txBody>
      </p:sp>
    </p:spTree>
    <p:extLst>
      <p:ext uri="{BB962C8B-B14F-4D97-AF65-F5344CB8AC3E}">
        <p14:creationId xmlns:p14="http://schemas.microsoft.com/office/powerpoint/2010/main" val="36535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970" y="34731"/>
            <a:ext cx="7970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нарушение Порядка ОГЭ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rd.sputnik.ru/?q=apcSN3Ude9n4Y8iI1J9HDs2BKgyp1vfi-12DPpiUCCFJHfBFp4VBxGqWNSBSdTZsIWOblalukHX6Pc6aU1rtZzwvokbmvzN2FSgT9SM9z2C9KQBovmBkrC2GtlKkwQej-X-HOJTYkW9Keb9665x7vWu4YKawVQTjYRJt3lvV0MX4wKkAVOpNDX2fGLOSSnZb6okbj8VejL6C-uoPiaQqghFQFPlUKvyPVVpaPsbUR1cU8yqLmVrKxMV3DghHgWrOj-CiikAHXyDRz95bl-zDeI7wMceQ-dfcX0gDId3NM-TdYjthvAkseS0fJYhI67HCzfmgIPjS5FbE9IUJ4Q6VFq7eG-OZ_aXpi7A8rZQXG7slGU4oqRFIGgfnfLlSFEKlzFvYx__CFyFwG2fTlwg3cL1CLMbomjGGV5Qdoe_Jq7zAefdP6r4uIV7nLOfC54RHhIWbYo49QwmPx2WlV3Nb4gexLv_NPVvfpwZMrcG_dZSUXJS9Wu_-UeEKVQk8TqAFWIhClAS1DWiXgjlAn_wTz_AxqCPQpvhTE86082Yyc4LjhlEZfZsQ4pIE5-SMbPho-obwnbDKsf93bDIkMrtCCNNgjL7W_hMjieYXHuAg8oxZRwVvdX7hSLk5fzUXLE_lVK8c9DOG1F_LS5vUS9rTCK_qx-9kr67LP32nmmCTnBpbFEGTwM4ZvScv5N-IoG09JW5Bn_R7Nrj6mWTQUXGJQYln5llDpso4azHcak-w&amp;key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1560139" cy="2376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нутый угол 3"/>
          <p:cNvSpPr/>
          <p:nvPr/>
        </p:nvSpPr>
        <p:spPr>
          <a:xfrm>
            <a:off x="1763688" y="1844824"/>
            <a:ext cx="7056784" cy="3888432"/>
          </a:xfrm>
          <a:prstGeom prst="foldedCorner">
            <a:avLst>
              <a:gd name="adj" fmla="val 11500"/>
            </a:avLst>
          </a:prstGeom>
          <a:solidFill>
            <a:schemeClr val="accent2">
              <a:lumMod val="20000"/>
              <a:lumOff val="80000"/>
            </a:schemeClr>
          </a:solidFill>
          <a:ln w="635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19.30.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требований к ведению образовательной деятельности и организации образовательного процесса </a:t>
            </a:r>
          </a:p>
          <a:p>
            <a:pPr marL="361950"/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 algn="just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4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 нарушение установленного законодательством об образовании порядка проведения государственной итоговой аттестации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влечет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наложение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административного штрафа </a:t>
            </a:r>
          </a:p>
          <a:p>
            <a:pPr indent="361950"/>
            <a:endPara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>
              <a:lnSpc>
                <a:spcPct val="150000"/>
              </a:lnSpc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размере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тысяч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1950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должностных лиц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тысяч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5" descr="D:\Doc\Мероприятия\2013-03-24 Межрегиональное совещание по ЕГЭ\Доклад\Картинки\Case-Law-phot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18750" y1="21250" x2="18750" y2="21250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24328" y="4455564"/>
            <a:ext cx="1149490" cy="137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662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531</Words>
  <Application>Microsoft Office PowerPoint</Application>
  <PresentationFormat>Экран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Roboto</vt:lpstr>
      <vt:lpstr>Times New Roman</vt:lpstr>
      <vt:lpstr>Verdana</vt:lpstr>
      <vt:lpstr>Wingdings</vt:lpstr>
      <vt:lpstr>Wingdings 2</vt:lpstr>
      <vt:lpstr>Тема Office</vt:lpstr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федерального проекта «500+» в Краснодарском крае</dc:title>
  <dc:creator>Акиньшин Вадим</dc:creator>
  <cp:lastModifiedBy>Яковлева Елена Владимировна</cp:lastModifiedBy>
  <cp:revision>223</cp:revision>
  <cp:lastPrinted>2023-12-15T05:31:11Z</cp:lastPrinted>
  <dcterms:created xsi:type="dcterms:W3CDTF">2022-03-28T11:04:02Z</dcterms:created>
  <dcterms:modified xsi:type="dcterms:W3CDTF">2023-12-15T05:38:07Z</dcterms:modified>
</cp:coreProperties>
</file>