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71" r:id="rId3"/>
    <p:sldId id="263" r:id="rId4"/>
    <p:sldId id="272" r:id="rId5"/>
    <p:sldId id="273" r:id="rId6"/>
    <p:sldId id="274" r:id="rId7"/>
    <p:sldId id="275" r:id="rId8"/>
    <p:sldId id="258" r:id="rId9"/>
    <p:sldId id="269" r:id="rId10"/>
    <p:sldId id="276" r:id="rId11"/>
    <p:sldId id="264" r:id="rId12"/>
    <p:sldId id="261" r:id="rId13"/>
    <p:sldId id="262" r:id="rId14"/>
    <p:sldId id="260" r:id="rId15"/>
    <p:sldId id="277" r:id="rId16"/>
    <p:sldId id="270" r:id="rId17"/>
    <p:sldId id="266" r:id="rId18"/>
    <p:sldId id="278" r:id="rId19"/>
    <p:sldId id="259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 custScaleX="58269" custScaleY="98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 custScaleX="54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0D7E16-B775-4597-83C4-0A2DF165C7EC}" type="presOf" srcId="{E07927C6-CE53-461B-8E80-F76B1648D181}" destId="{F222CC05-EA8C-4190-885D-2F1BA888199C}" srcOrd="0" destOrd="0" presId="urn:microsoft.com/office/officeart/2005/8/layout/arrow5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E23B1B82-E6CC-4665-9DCF-003841165578}" type="presOf" srcId="{1899D13B-6D55-441C-A7C3-7F5E6847E1DA}" destId="{1A24EBD3-1225-4B84-90C2-A3DF58D6038D}" srcOrd="0" destOrd="0" presId="urn:microsoft.com/office/officeart/2005/8/layout/arrow5"/>
    <dgm:cxn modelId="{6E81FBD8-68A4-4DF8-8A1D-C38DF0D15BD9}" type="presOf" srcId="{514812F4-8F80-4F43-ABF5-759323763248}" destId="{69FE2E6E-DC09-4DE3-8EE3-A5226B5E8DDD}" srcOrd="0" destOrd="0" presId="urn:microsoft.com/office/officeart/2005/8/layout/arrow5"/>
    <dgm:cxn modelId="{44701A07-4396-4676-A402-B2B37C092263}" type="presParOf" srcId="{69FE2E6E-DC09-4DE3-8EE3-A5226B5E8DDD}" destId="{F222CC05-EA8C-4190-885D-2F1BA888199C}" srcOrd="0" destOrd="0" presId="urn:microsoft.com/office/officeart/2005/8/layout/arrow5"/>
    <dgm:cxn modelId="{162CA8D9-F668-4DC8-A119-FFE2B43BE589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FD228B-CE49-4389-844F-00E8BFDE190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843F6D4-9F92-4AEE-99AA-55540D7666AA}">
      <dgm:prSet phldrT="[Текст]" custT="1"/>
      <dgm:spPr/>
      <dgm:t>
        <a:bodyPr/>
        <a:lstStyle/>
        <a:p>
          <a:r>
            <a:rPr lang="ru-RU" sz="1600" b="1" dirty="0" err="1" smtClean="0"/>
            <a:t>Взаимопознание</a:t>
          </a:r>
          <a:r>
            <a:rPr lang="ru-RU" sz="1600" b="1" dirty="0" smtClean="0"/>
            <a:t/>
          </a:r>
          <a:br>
            <a:rPr lang="ru-RU" sz="1600" b="1" dirty="0" smtClean="0"/>
          </a:br>
          <a:r>
            <a:rPr lang="ru-RU" sz="1600" b="1" dirty="0" smtClean="0"/>
            <a:t>и </a:t>
          </a:r>
          <a:r>
            <a:rPr lang="ru-RU" sz="1600" b="1" dirty="0" err="1" smtClean="0"/>
            <a:t>взаимоинформиро-вание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938CF52-41CC-4101-83B3-ADE0524DF1FC}" type="parTrans" cxnId="{23DE3FBC-C9EE-4204-9CB2-DEE7E9E54D5A}">
      <dgm:prSet/>
      <dgm:spPr/>
      <dgm:t>
        <a:bodyPr/>
        <a:lstStyle/>
        <a:p>
          <a:endParaRPr lang="ru-RU"/>
        </a:p>
      </dgm:t>
    </dgm:pt>
    <dgm:pt modelId="{5711A551-550C-457F-9326-960A68F7E14F}" type="sibTrans" cxnId="{23DE3FBC-C9EE-4204-9CB2-DEE7E9E54D5A}">
      <dgm:prSet/>
      <dgm:spPr/>
      <dgm:t>
        <a:bodyPr/>
        <a:lstStyle/>
        <a:p>
          <a:endParaRPr lang="ru-RU"/>
        </a:p>
      </dgm:t>
    </dgm:pt>
    <dgm:pt modelId="{A448FF7B-71AD-4E31-BE4D-E82391134934}">
      <dgm:prSet phldrT="[Текст]"/>
      <dgm:spPr/>
      <dgm:t>
        <a:bodyPr/>
        <a:lstStyle/>
        <a:p>
          <a:r>
            <a:rPr lang="ru-RU" b="1" dirty="0" smtClean="0"/>
            <a:t>Совместная деятельность</a:t>
          </a:r>
          <a:br>
            <a:rPr lang="ru-RU" b="1" dirty="0" smtClean="0"/>
          </a:br>
          <a:r>
            <a:rPr lang="ru-RU" b="1" dirty="0" smtClean="0"/>
            <a:t>педагогов, родителей, детей</a:t>
          </a:r>
          <a:endParaRPr lang="ru-RU" dirty="0"/>
        </a:p>
      </dgm:t>
    </dgm:pt>
    <dgm:pt modelId="{9D7EA81E-9DAE-4228-8019-0C6E3764C9B9}" type="parTrans" cxnId="{4B5966F9-4D8E-4158-9D97-39AA179E8B14}">
      <dgm:prSet/>
      <dgm:spPr/>
      <dgm:t>
        <a:bodyPr/>
        <a:lstStyle/>
        <a:p>
          <a:endParaRPr lang="ru-RU"/>
        </a:p>
      </dgm:t>
    </dgm:pt>
    <dgm:pt modelId="{5187B554-3F01-4A68-8F9F-A181140E4925}" type="sibTrans" cxnId="{4B5966F9-4D8E-4158-9D97-39AA179E8B14}">
      <dgm:prSet/>
      <dgm:spPr/>
      <dgm:t>
        <a:bodyPr/>
        <a:lstStyle/>
        <a:p>
          <a:endParaRPr lang="ru-RU"/>
        </a:p>
      </dgm:t>
    </dgm:pt>
    <dgm:pt modelId="{B0F5BDE8-055D-47E6-B225-E980F4A3035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Непрерывное образование</a:t>
          </a:r>
          <a:br>
            <a:rPr lang="ru-RU" b="1" dirty="0" smtClean="0"/>
          </a:br>
          <a:r>
            <a:rPr lang="ru-RU" b="1" dirty="0" smtClean="0"/>
            <a:t>воспитывающих взрослых</a:t>
          </a:r>
          <a:endParaRPr lang="ru-RU" dirty="0" smtClean="0"/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7756673-FDBA-4FED-B65B-97AD7326FB30}" type="parTrans" cxnId="{CED80B70-9F77-44D5-B5DB-C0156F3B5AA5}">
      <dgm:prSet/>
      <dgm:spPr/>
      <dgm:t>
        <a:bodyPr/>
        <a:lstStyle/>
        <a:p>
          <a:endParaRPr lang="ru-RU"/>
        </a:p>
      </dgm:t>
    </dgm:pt>
    <dgm:pt modelId="{0C94BA7E-5E4C-4F90-A63F-F9869D922AD5}" type="sibTrans" cxnId="{CED80B70-9F77-44D5-B5DB-C0156F3B5AA5}">
      <dgm:prSet/>
      <dgm:spPr/>
      <dgm:t>
        <a:bodyPr/>
        <a:lstStyle/>
        <a:p>
          <a:endParaRPr lang="ru-RU"/>
        </a:p>
      </dgm:t>
    </dgm:pt>
    <dgm:pt modelId="{767E0ABE-4E37-449A-8662-D451DD05FFCD}" type="pres">
      <dgm:prSet presAssocID="{D0FD228B-CE49-4389-844F-00E8BFDE1907}" presName="compositeShape" presStyleCnt="0">
        <dgm:presLayoutVars>
          <dgm:chMax val="7"/>
          <dgm:dir/>
          <dgm:resizeHandles val="exact"/>
        </dgm:presLayoutVars>
      </dgm:prSet>
      <dgm:spPr/>
    </dgm:pt>
    <dgm:pt modelId="{88652E69-4827-413D-AF40-496CA72A089E}" type="pres">
      <dgm:prSet presAssocID="{6843F6D4-9F92-4AEE-99AA-55540D7666AA}" presName="circ1" presStyleLbl="vennNode1" presStyleIdx="0" presStyleCnt="3"/>
      <dgm:spPr/>
      <dgm:t>
        <a:bodyPr/>
        <a:lstStyle/>
        <a:p>
          <a:endParaRPr lang="ru-RU"/>
        </a:p>
      </dgm:t>
    </dgm:pt>
    <dgm:pt modelId="{6FB14CB8-D7B5-4014-8A0C-5C184EA9BEC6}" type="pres">
      <dgm:prSet presAssocID="{6843F6D4-9F92-4AEE-99AA-55540D7666A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C00ED-4265-47B5-A2C6-995DCC1AAFCC}" type="pres">
      <dgm:prSet presAssocID="{A448FF7B-71AD-4E31-BE4D-E82391134934}" presName="circ2" presStyleLbl="vennNode1" presStyleIdx="1" presStyleCnt="3"/>
      <dgm:spPr/>
      <dgm:t>
        <a:bodyPr/>
        <a:lstStyle/>
        <a:p>
          <a:endParaRPr lang="ru-RU"/>
        </a:p>
      </dgm:t>
    </dgm:pt>
    <dgm:pt modelId="{A483FC21-5F3C-4BE1-B3BB-9506BA3D87B7}" type="pres">
      <dgm:prSet presAssocID="{A448FF7B-71AD-4E31-BE4D-E8239113493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51683-2874-4C45-83CE-226659882A67}" type="pres">
      <dgm:prSet presAssocID="{B0F5BDE8-055D-47E6-B225-E980F4A30356}" presName="circ3" presStyleLbl="vennNode1" presStyleIdx="2" presStyleCnt="3" custLinFactNeighborX="612" custLinFactNeighborY="-2043"/>
      <dgm:spPr/>
      <dgm:t>
        <a:bodyPr/>
        <a:lstStyle/>
        <a:p>
          <a:endParaRPr lang="ru-RU"/>
        </a:p>
      </dgm:t>
    </dgm:pt>
    <dgm:pt modelId="{C54639E5-5383-4583-A5F1-CDB626BDB9A3}" type="pres">
      <dgm:prSet presAssocID="{B0F5BDE8-055D-47E6-B225-E980F4A303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5966F9-4D8E-4158-9D97-39AA179E8B14}" srcId="{D0FD228B-CE49-4389-844F-00E8BFDE1907}" destId="{A448FF7B-71AD-4E31-BE4D-E82391134934}" srcOrd="1" destOrd="0" parTransId="{9D7EA81E-9DAE-4228-8019-0C6E3764C9B9}" sibTransId="{5187B554-3F01-4A68-8F9F-A181140E4925}"/>
    <dgm:cxn modelId="{6C24D4F5-8B10-4540-B7BB-85DA6114E096}" type="presOf" srcId="{A448FF7B-71AD-4E31-BE4D-E82391134934}" destId="{501C00ED-4265-47B5-A2C6-995DCC1AAFCC}" srcOrd="0" destOrd="0" presId="urn:microsoft.com/office/officeart/2005/8/layout/venn1"/>
    <dgm:cxn modelId="{23DE3FBC-C9EE-4204-9CB2-DEE7E9E54D5A}" srcId="{D0FD228B-CE49-4389-844F-00E8BFDE1907}" destId="{6843F6D4-9F92-4AEE-99AA-55540D7666AA}" srcOrd="0" destOrd="0" parTransId="{B938CF52-41CC-4101-83B3-ADE0524DF1FC}" sibTransId="{5711A551-550C-457F-9326-960A68F7E14F}"/>
    <dgm:cxn modelId="{7923CEE1-5C0F-4794-9B92-F1D423DD8A4A}" type="presOf" srcId="{B0F5BDE8-055D-47E6-B225-E980F4A30356}" destId="{2B751683-2874-4C45-83CE-226659882A67}" srcOrd="0" destOrd="0" presId="urn:microsoft.com/office/officeart/2005/8/layout/venn1"/>
    <dgm:cxn modelId="{47F30E05-B240-4C1F-B895-2C4CC096004E}" type="presOf" srcId="{D0FD228B-CE49-4389-844F-00E8BFDE1907}" destId="{767E0ABE-4E37-449A-8662-D451DD05FFCD}" srcOrd="0" destOrd="0" presId="urn:microsoft.com/office/officeart/2005/8/layout/venn1"/>
    <dgm:cxn modelId="{CED80B70-9F77-44D5-B5DB-C0156F3B5AA5}" srcId="{D0FD228B-CE49-4389-844F-00E8BFDE1907}" destId="{B0F5BDE8-055D-47E6-B225-E980F4A30356}" srcOrd="2" destOrd="0" parTransId="{27756673-FDBA-4FED-B65B-97AD7326FB30}" sibTransId="{0C94BA7E-5E4C-4F90-A63F-F9869D922AD5}"/>
    <dgm:cxn modelId="{8BCDC18E-D814-4FBF-8EE8-C42137506E4A}" type="presOf" srcId="{A448FF7B-71AD-4E31-BE4D-E82391134934}" destId="{A483FC21-5F3C-4BE1-B3BB-9506BA3D87B7}" srcOrd="1" destOrd="0" presId="urn:microsoft.com/office/officeart/2005/8/layout/venn1"/>
    <dgm:cxn modelId="{FA490C8D-B32F-4C6A-9FBD-9F4189B1076A}" type="presOf" srcId="{B0F5BDE8-055D-47E6-B225-E980F4A30356}" destId="{C54639E5-5383-4583-A5F1-CDB626BDB9A3}" srcOrd="1" destOrd="0" presId="urn:microsoft.com/office/officeart/2005/8/layout/venn1"/>
    <dgm:cxn modelId="{FBEDD666-8A43-4879-85CF-AA67D0AC97F4}" type="presOf" srcId="{6843F6D4-9F92-4AEE-99AA-55540D7666AA}" destId="{6FB14CB8-D7B5-4014-8A0C-5C184EA9BEC6}" srcOrd="1" destOrd="0" presId="urn:microsoft.com/office/officeart/2005/8/layout/venn1"/>
    <dgm:cxn modelId="{84B92739-A8B9-4AB0-A2BA-AA6937FAC411}" type="presOf" srcId="{6843F6D4-9F92-4AEE-99AA-55540D7666AA}" destId="{88652E69-4827-413D-AF40-496CA72A089E}" srcOrd="0" destOrd="0" presId="urn:microsoft.com/office/officeart/2005/8/layout/venn1"/>
    <dgm:cxn modelId="{CFF73934-FB76-43BB-BB20-E4B6A8913DAE}" type="presParOf" srcId="{767E0ABE-4E37-449A-8662-D451DD05FFCD}" destId="{88652E69-4827-413D-AF40-496CA72A089E}" srcOrd="0" destOrd="0" presId="urn:microsoft.com/office/officeart/2005/8/layout/venn1"/>
    <dgm:cxn modelId="{6001EEF8-81E8-4600-ABB1-46A825040040}" type="presParOf" srcId="{767E0ABE-4E37-449A-8662-D451DD05FFCD}" destId="{6FB14CB8-D7B5-4014-8A0C-5C184EA9BEC6}" srcOrd="1" destOrd="0" presId="urn:microsoft.com/office/officeart/2005/8/layout/venn1"/>
    <dgm:cxn modelId="{D718BC23-8CF3-4656-9BB3-796B283F0450}" type="presParOf" srcId="{767E0ABE-4E37-449A-8662-D451DD05FFCD}" destId="{501C00ED-4265-47B5-A2C6-995DCC1AAFCC}" srcOrd="2" destOrd="0" presId="urn:microsoft.com/office/officeart/2005/8/layout/venn1"/>
    <dgm:cxn modelId="{1B8648E9-5D79-4D69-930B-E8469AE57F76}" type="presParOf" srcId="{767E0ABE-4E37-449A-8662-D451DD05FFCD}" destId="{A483FC21-5F3C-4BE1-B3BB-9506BA3D87B7}" srcOrd="3" destOrd="0" presId="urn:microsoft.com/office/officeart/2005/8/layout/venn1"/>
    <dgm:cxn modelId="{109D1F4C-58A8-4936-AA27-4593A2EAA2EF}" type="presParOf" srcId="{767E0ABE-4E37-449A-8662-D451DD05FFCD}" destId="{2B751683-2874-4C45-83CE-226659882A67}" srcOrd="4" destOrd="0" presId="urn:microsoft.com/office/officeart/2005/8/layout/venn1"/>
    <dgm:cxn modelId="{453262A7-5847-4FA8-8A7A-1AFBCDD61930}" type="presParOf" srcId="{767E0ABE-4E37-449A-8662-D451DD05FFCD}" destId="{C54639E5-5383-4583-A5F1-CDB626BDB9A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2BEE4C-EBFA-4487-BC06-D9FE2862C85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B32D75-8969-4858-8451-326C8E08C040}">
      <dgm:prSet/>
      <dgm:spPr/>
      <dgm:t>
        <a:bodyPr/>
        <a:lstStyle/>
        <a:p>
          <a:pPr rtl="0"/>
          <a:endParaRPr lang="ru-RU" dirty="0"/>
        </a:p>
      </dgm:t>
    </dgm:pt>
    <dgm:pt modelId="{F53492F3-ECD6-486B-A23A-0C9C376D1448}" type="parTrans" cxnId="{8C4B150A-2027-426A-A237-5BDFF263E67B}">
      <dgm:prSet/>
      <dgm:spPr/>
      <dgm:t>
        <a:bodyPr/>
        <a:lstStyle/>
        <a:p>
          <a:endParaRPr lang="ru-RU"/>
        </a:p>
      </dgm:t>
    </dgm:pt>
    <dgm:pt modelId="{44F4004A-A68A-406C-9A01-685CDE911774}" type="sibTrans" cxnId="{8C4B150A-2027-426A-A237-5BDFF263E67B}">
      <dgm:prSet/>
      <dgm:spPr/>
      <dgm:t>
        <a:bodyPr/>
        <a:lstStyle/>
        <a:p>
          <a:endParaRPr lang="ru-RU"/>
        </a:p>
      </dgm:t>
    </dgm:pt>
    <dgm:pt modelId="{7A36B21D-69E9-443E-8ED7-D216ABE35DB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акции</a:t>
          </a:r>
          <a:endParaRPr lang="ru-RU" dirty="0"/>
        </a:p>
      </dgm:t>
    </dgm:pt>
    <dgm:pt modelId="{771E3D06-05A3-4D4A-BF2F-C837F8F823ED}" type="parTrans" cxnId="{2471277E-5A88-4EB5-A8C2-EC0BE607FD38}">
      <dgm:prSet/>
      <dgm:spPr/>
      <dgm:t>
        <a:bodyPr/>
        <a:lstStyle/>
        <a:p>
          <a:endParaRPr lang="ru-RU"/>
        </a:p>
      </dgm:t>
    </dgm:pt>
    <dgm:pt modelId="{A6AA5F66-4ED0-4954-A934-4D094782596D}" type="sibTrans" cxnId="{2471277E-5A88-4EB5-A8C2-EC0BE607FD38}">
      <dgm:prSet/>
      <dgm:spPr/>
      <dgm:t>
        <a:bodyPr/>
        <a:lstStyle/>
        <a:p>
          <a:endParaRPr lang="ru-RU"/>
        </a:p>
      </dgm:t>
    </dgm:pt>
    <dgm:pt modelId="{08DB3C8E-5BAE-4799-A128-A509DF3486C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вечера музыки и поэзии</a:t>
          </a:r>
          <a:endParaRPr lang="ru-RU" dirty="0"/>
        </a:p>
      </dgm:t>
    </dgm:pt>
    <dgm:pt modelId="{C00C41DE-D5D3-4F66-A52E-F68DB966123A}" type="parTrans" cxnId="{B0629F48-DA3A-4646-9E93-83EF8310AD68}">
      <dgm:prSet/>
      <dgm:spPr/>
      <dgm:t>
        <a:bodyPr/>
        <a:lstStyle/>
        <a:p>
          <a:endParaRPr lang="ru-RU"/>
        </a:p>
      </dgm:t>
    </dgm:pt>
    <dgm:pt modelId="{51986940-A78F-4454-BB30-77DED147E239}" type="sibTrans" cxnId="{B0629F48-DA3A-4646-9E93-83EF8310AD68}">
      <dgm:prSet/>
      <dgm:spPr/>
      <dgm:t>
        <a:bodyPr/>
        <a:lstStyle/>
        <a:p>
          <a:endParaRPr lang="ru-RU"/>
        </a:p>
      </dgm:t>
    </dgm:pt>
    <dgm:pt modelId="{892E383A-A7E1-49D8-9D5E-B5FDBDE044D5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семейные гостиные</a:t>
          </a:r>
          <a:endParaRPr lang="ru-RU" dirty="0"/>
        </a:p>
      </dgm:t>
    </dgm:pt>
    <dgm:pt modelId="{769CC925-BB7F-445F-A08B-B6B32E2329E3}" type="parTrans" cxnId="{CBC0BF2F-AC4C-4119-84A8-833B21781ABE}">
      <dgm:prSet/>
      <dgm:spPr/>
      <dgm:t>
        <a:bodyPr/>
        <a:lstStyle/>
        <a:p>
          <a:endParaRPr lang="ru-RU"/>
        </a:p>
      </dgm:t>
    </dgm:pt>
    <dgm:pt modelId="{EAA011FD-5E9A-43B7-8DBE-8FC9BF83BB9A}" type="sibTrans" cxnId="{CBC0BF2F-AC4C-4119-84A8-833B21781ABE}">
      <dgm:prSet/>
      <dgm:spPr/>
      <dgm:t>
        <a:bodyPr/>
        <a:lstStyle/>
        <a:p>
          <a:endParaRPr lang="ru-RU"/>
        </a:p>
      </dgm:t>
    </dgm:pt>
    <dgm:pt modelId="{394CE02F-59C8-4F87-9BEC-DEB3E6C56258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mtClean="0"/>
            <a:t> семейные клубы</a:t>
          </a: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3CECF1D2-C0D9-49CA-87B2-57D755CA96E7}" type="parTrans" cxnId="{CB8925AE-A1A4-48F0-AC51-026E814AE8A1}">
      <dgm:prSet/>
      <dgm:spPr/>
      <dgm:t>
        <a:bodyPr/>
        <a:lstStyle/>
        <a:p>
          <a:endParaRPr lang="ru-RU"/>
        </a:p>
      </dgm:t>
    </dgm:pt>
    <dgm:pt modelId="{1501496E-F7AB-4CD5-B00C-8D1BEE06ECA4}" type="sibTrans" cxnId="{CB8925AE-A1A4-48F0-AC51-026E814AE8A1}">
      <dgm:prSet/>
      <dgm:spPr/>
      <dgm:t>
        <a:bodyPr/>
        <a:lstStyle/>
        <a:p>
          <a:endParaRPr lang="ru-RU"/>
        </a:p>
      </dgm:t>
    </dgm:pt>
    <dgm:pt modelId="{A1226627-D312-4EF8-8B86-D0840B494103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mtClean="0"/>
            <a:t> проектная деятельность</a:t>
          </a:r>
          <a:endParaRPr lang="ru-RU" dirty="0"/>
        </a:p>
      </dgm:t>
    </dgm:pt>
    <dgm:pt modelId="{70D233D3-8690-4B50-A222-17F964880A96}" type="parTrans" cxnId="{BFBAC3E5-60DA-43C5-AD87-181B03B2DF12}">
      <dgm:prSet/>
      <dgm:spPr/>
      <dgm:t>
        <a:bodyPr/>
        <a:lstStyle/>
        <a:p>
          <a:endParaRPr lang="ru-RU"/>
        </a:p>
      </dgm:t>
    </dgm:pt>
    <dgm:pt modelId="{08A4CEEB-44D6-4CAC-95D7-A134F2456CC0}" type="sibTrans" cxnId="{BFBAC3E5-60DA-43C5-AD87-181B03B2DF12}">
      <dgm:prSet/>
      <dgm:spPr/>
      <dgm:t>
        <a:bodyPr/>
        <a:lstStyle/>
        <a:p>
          <a:endParaRPr lang="ru-RU"/>
        </a:p>
      </dgm:t>
    </dgm:pt>
    <dgm:pt modelId="{DEE5C4C8-29A7-43F2-85DB-74CC8E46ED39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mtClean="0"/>
            <a:t> дни психологического здоровья.</a:t>
          </a:r>
        </a:p>
        <a:p>
          <a:pPr marL="171450" indent="0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06E4B3DB-3E5A-4D83-B861-A1D8F11E0B16}" type="parTrans" cxnId="{6418904F-8CCF-4399-BEF6-68E84415ED75}">
      <dgm:prSet/>
      <dgm:spPr/>
      <dgm:t>
        <a:bodyPr/>
        <a:lstStyle/>
        <a:p>
          <a:endParaRPr lang="ru-RU"/>
        </a:p>
      </dgm:t>
    </dgm:pt>
    <dgm:pt modelId="{88E34213-F96B-45F1-BFA3-64619904828D}" type="sibTrans" cxnId="{6418904F-8CCF-4399-BEF6-68E84415ED75}">
      <dgm:prSet/>
      <dgm:spPr/>
      <dgm:t>
        <a:bodyPr/>
        <a:lstStyle/>
        <a:p>
          <a:endParaRPr lang="ru-RU"/>
        </a:p>
      </dgm:t>
    </dgm:pt>
    <dgm:pt modelId="{73D9C122-B56D-41CC-A0EF-E6E299CAC78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mtClean="0"/>
            <a:t> праздники (в том числе семейные)</a:t>
          </a:r>
          <a:endParaRPr lang="ru-RU" dirty="0"/>
        </a:p>
      </dgm:t>
    </dgm:pt>
    <dgm:pt modelId="{639D7A73-D4FC-44EF-B0CE-EA571C746D15}" type="sibTrans" cxnId="{8130E321-D83B-48F8-B932-77D647886956}">
      <dgm:prSet/>
      <dgm:spPr/>
      <dgm:t>
        <a:bodyPr/>
        <a:lstStyle/>
        <a:p>
          <a:endParaRPr lang="ru-RU"/>
        </a:p>
      </dgm:t>
    </dgm:pt>
    <dgm:pt modelId="{3CD4CC3A-03BA-4957-96D6-8AEBEC352261}" type="parTrans" cxnId="{8130E321-D83B-48F8-B932-77D647886956}">
      <dgm:prSet/>
      <dgm:spPr/>
      <dgm:t>
        <a:bodyPr/>
        <a:lstStyle/>
        <a:p>
          <a:endParaRPr lang="ru-RU"/>
        </a:p>
      </dgm:t>
    </dgm:pt>
    <dgm:pt modelId="{93D4AC35-6959-451C-BB47-2E2C3BDA1061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mtClean="0"/>
            <a:t> вечера вопросов и ответов</a:t>
          </a:r>
          <a:endParaRPr lang="ru-RU" dirty="0"/>
        </a:p>
      </dgm:t>
    </dgm:pt>
    <dgm:pt modelId="{5B322DC4-AE83-46C8-B87C-DE60E37A0E83}" type="sibTrans" cxnId="{621C0966-7C00-4E87-97A7-4E652669AAE3}">
      <dgm:prSet/>
      <dgm:spPr/>
      <dgm:t>
        <a:bodyPr/>
        <a:lstStyle/>
        <a:p>
          <a:endParaRPr lang="ru-RU"/>
        </a:p>
      </dgm:t>
    </dgm:pt>
    <dgm:pt modelId="{3A08FD66-2986-4925-B140-E190C9DB7C36}" type="parTrans" cxnId="{621C0966-7C00-4E87-97A7-4E652669AAE3}">
      <dgm:prSet/>
      <dgm:spPr/>
      <dgm:t>
        <a:bodyPr/>
        <a:lstStyle/>
        <a:p>
          <a:endParaRPr lang="ru-RU"/>
        </a:p>
      </dgm:t>
    </dgm:pt>
    <dgm:pt modelId="{20DEB8E5-8F3F-48F7-B2D9-B872185B39A6}">
      <dgm:prSet/>
      <dgm:spPr/>
      <dgm:t>
        <a:bodyPr/>
        <a:lstStyle/>
        <a:p>
          <a:pPr rtl="0"/>
          <a:endParaRPr lang="ru-RU" dirty="0"/>
        </a:p>
      </dgm:t>
    </dgm:pt>
    <dgm:pt modelId="{87BDA452-B180-43E7-9837-2891870CC3B7}" type="sibTrans" cxnId="{A239D166-A81E-4300-A0BC-284869107373}">
      <dgm:prSet/>
      <dgm:spPr/>
      <dgm:t>
        <a:bodyPr/>
        <a:lstStyle/>
        <a:p>
          <a:endParaRPr lang="ru-RU"/>
        </a:p>
      </dgm:t>
    </dgm:pt>
    <dgm:pt modelId="{850BEA58-8706-4D11-BCE8-FEA2851A892E}" type="parTrans" cxnId="{A239D166-A81E-4300-A0BC-284869107373}">
      <dgm:prSet/>
      <dgm:spPr/>
      <dgm:t>
        <a:bodyPr/>
        <a:lstStyle/>
        <a:p>
          <a:endParaRPr lang="ru-RU"/>
        </a:p>
      </dgm:t>
    </dgm:pt>
    <dgm:pt modelId="{8264C2ED-DDEB-438F-A61A-9FAAC42DB681}" type="pres">
      <dgm:prSet presAssocID="{CD2BEE4C-EBFA-4487-BC06-D9FE2862C8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0E55C5-6F83-4840-8DBE-204E4265D97E}" type="pres">
      <dgm:prSet presAssocID="{9DB32D75-8969-4858-8451-326C8E08C040}" presName="composite" presStyleCnt="0"/>
      <dgm:spPr/>
    </dgm:pt>
    <dgm:pt modelId="{CFF1B453-3DC6-4888-A3B5-77F741A42C17}" type="pres">
      <dgm:prSet presAssocID="{9DB32D75-8969-4858-8451-326C8E08C04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43A62C-AA01-4443-8EF0-DE222DA8BDD4}" type="pres">
      <dgm:prSet presAssocID="{9DB32D75-8969-4858-8451-326C8E08C040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141A8-C1A3-4075-ABD0-1DBD1D0B29DC}" type="pres">
      <dgm:prSet presAssocID="{44F4004A-A68A-406C-9A01-685CDE911774}" presName="sp" presStyleCnt="0"/>
      <dgm:spPr/>
    </dgm:pt>
    <dgm:pt modelId="{FDDB7970-11F3-4E0D-B6CD-B3F58C8C5CD7}" type="pres">
      <dgm:prSet presAssocID="{20DEB8E5-8F3F-48F7-B2D9-B872185B39A6}" presName="composite" presStyleCnt="0"/>
      <dgm:spPr/>
    </dgm:pt>
    <dgm:pt modelId="{7A7A3A83-B0F8-4D13-B714-6E2BBAA8580F}" type="pres">
      <dgm:prSet presAssocID="{20DEB8E5-8F3F-48F7-B2D9-B872185B39A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145FD-83A3-4CA7-A617-1704BB507E1C}" type="pres">
      <dgm:prSet presAssocID="{20DEB8E5-8F3F-48F7-B2D9-B872185B39A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96AE55-6CA8-4A02-9A70-C59468CF1F09}" type="presOf" srcId="{7A36B21D-69E9-443E-8ED7-D216ABE35DB1}" destId="{1343A62C-AA01-4443-8EF0-DE222DA8BDD4}" srcOrd="0" destOrd="0" presId="urn:microsoft.com/office/officeart/2005/8/layout/chevron2"/>
    <dgm:cxn modelId="{B9F4DCA5-9E56-4323-B8AD-6CB89761D2B3}" type="presOf" srcId="{DEE5C4C8-29A7-43F2-85DB-74CC8E46ED39}" destId="{248145FD-83A3-4CA7-A617-1704BB507E1C}" srcOrd="0" destOrd="3" presId="urn:microsoft.com/office/officeart/2005/8/layout/chevron2"/>
    <dgm:cxn modelId="{D4D7119A-84C5-41CC-9B58-478947A7C3FA}" type="presOf" srcId="{892E383A-A7E1-49D8-9D5E-B5FDBDE044D5}" destId="{1343A62C-AA01-4443-8EF0-DE222DA8BDD4}" srcOrd="0" destOrd="2" presId="urn:microsoft.com/office/officeart/2005/8/layout/chevron2"/>
    <dgm:cxn modelId="{9AFB4D2E-25F6-4394-AA06-C051B0356991}" type="presOf" srcId="{08DB3C8E-5BAE-4799-A128-A509DF3486C3}" destId="{1343A62C-AA01-4443-8EF0-DE222DA8BDD4}" srcOrd="0" destOrd="1" presId="urn:microsoft.com/office/officeart/2005/8/layout/chevron2"/>
    <dgm:cxn modelId="{621C0966-7C00-4E87-97A7-4E652669AAE3}" srcId="{20DEB8E5-8F3F-48F7-B2D9-B872185B39A6}" destId="{93D4AC35-6959-451C-BB47-2E2C3BDA1061}" srcOrd="0" destOrd="0" parTransId="{3A08FD66-2986-4925-B140-E190C9DB7C36}" sibTransId="{5B322DC4-AE83-46C8-B87C-DE60E37A0E83}"/>
    <dgm:cxn modelId="{2471277E-5A88-4EB5-A8C2-EC0BE607FD38}" srcId="{9DB32D75-8969-4858-8451-326C8E08C040}" destId="{7A36B21D-69E9-443E-8ED7-D216ABE35DB1}" srcOrd="0" destOrd="0" parTransId="{771E3D06-05A3-4D4A-BF2F-C837F8F823ED}" sibTransId="{A6AA5F66-4ED0-4954-A934-4D094782596D}"/>
    <dgm:cxn modelId="{B0629F48-DA3A-4646-9E93-83EF8310AD68}" srcId="{9DB32D75-8969-4858-8451-326C8E08C040}" destId="{08DB3C8E-5BAE-4799-A128-A509DF3486C3}" srcOrd="1" destOrd="0" parTransId="{C00C41DE-D5D3-4F66-A52E-F68DB966123A}" sibTransId="{51986940-A78F-4454-BB30-77DED147E239}"/>
    <dgm:cxn modelId="{CBC0BF2F-AC4C-4119-84A8-833B21781ABE}" srcId="{9DB32D75-8969-4858-8451-326C8E08C040}" destId="{892E383A-A7E1-49D8-9D5E-B5FDBDE044D5}" srcOrd="2" destOrd="0" parTransId="{769CC925-BB7F-445F-A08B-B6B32E2329E3}" sibTransId="{EAA011FD-5E9A-43B7-8DBE-8FC9BF83BB9A}"/>
    <dgm:cxn modelId="{BFBAC3E5-60DA-43C5-AD87-181B03B2DF12}" srcId="{20DEB8E5-8F3F-48F7-B2D9-B872185B39A6}" destId="{A1226627-D312-4EF8-8B86-D0840B494103}" srcOrd="2" destOrd="0" parTransId="{70D233D3-8690-4B50-A222-17F964880A96}" sibTransId="{08A4CEEB-44D6-4CAC-95D7-A134F2456CC0}"/>
    <dgm:cxn modelId="{3DB109BF-3B55-446C-95FA-D2EDB5D1301B}" type="presOf" srcId="{A1226627-D312-4EF8-8B86-D0840B494103}" destId="{248145FD-83A3-4CA7-A617-1704BB507E1C}" srcOrd="0" destOrd="2" presId="urn:microsoft.com/office/officeart/2005/8/layout/chevron2"/>
    <dgm:cxn modelId="{8130E321-D83B-48F8-B932-77D647886956}" srcId="{20DEB8E5-8F3F-48F7-B2D9-B872185B39A6}" destId="{73D9C122-B56D-41CC-A0EF-E6E299CAC781}" srcOrd="1" destOrd="0" parTransId="{3CD4CC3A-03BA-4957-96D6-8AEBEC352261}" sibTransId="{639D7A73-D4FC-44EF-B0CE-EA571C746D15}"/>
    <dgm:cxn modelId="{6418904F-8CCF-4399-BEF6-68E84415ED75}" srcId="{20DEB8E5-8F3F-48F7-B2D9-B872185B39A6}" destId="{DEE5C4C8-29A7-43F2-85DB-74CC8E46ED39}" srcOrd="3" destOrd="0" parTransId="{06E4B3DB-3E5A-4D83-B861-A1D8F11E0B16}" sibTransId="{88E34213-F96B-45F1-BFA3-64619904828D}"/>
    <dgm:cxn modelId="{CB8925AE-A1A4-48F0-AC51-026E814AE8A1}" srcId="{9DB32D75-8969-4858-8451-326C8E08C040}" destId="{394CE02F-59C8-4F87-9BEC-DEB3E6C56258}" srcOrd="3" destOrd="0" parTransId="{3CECF1D2-C0D9-49CA-87B2-57D755CA96E7}" sibTransId="{1501496E-F7AB-4CD5-B00C-8D1BEE06ECA4}"/>
    <dgm:cxn modelId="{1DBE4957-EF47-4F0E-BCE8-7F5E9C5368E8}" type="presOf" srcId="{394CE02F-59C8-4F87-9BEC-DEB3E6C56258}" destId="{1343A62C-AA01-4443-8EF0-DE222DA8BDD4}" srcOrd="0" destOrd="3" presId="urn:microsoft.com/office/officeart/2005/8/layout/chevron2"/>
    <dgm:cxn modelId="{5514C3D4-5EEC-4113-A4E8-EE628ACBAB9A}" type="presOf" srcId="{9DB32D75-8969-4858-8451-326C8E08C040}" destId="{CFF1B453-3DC6-4888-A3B5-77F741A42C17}" srcOrd="0" destOrd="0" presId="urn:microsoft.com/office/officeart/2005/8/layout/chevron2"/>
    <dgm:cxn modelId="{A239D166-A81E-4300-A0BC-284869107373}" srcId="{CD2BEE4C-EBFA-4487-BC06-D9FE2862C855}" destId="{20DEB8E5-8F3F-48F7-B2D9-B872185B39A6}" srcOrd="1" destOrd="0" parTransId="{850BEA58-8706-4D11-BCE8-FEA2851A892E}" sibTransId="{87BDA452-B180-43E7-9837-2891870CC3B7}"/>
    <dgm:cxn modelId="{43945578-6F48-40FB-87A9-CA86EC4B7945}" type="presOf" srcId="{93D4AC35-6959-451C-BB47-2E2C3BDA1061}" destId="{248145FD-83A3-4CA7-A617-1704BB507E1C}" srcOrd="0" destOrd="0" presId="urn:microsoft.com/office/officeart/2005/8/layout/chevron2"/>
    <dgm:cxn modelId="{C397B2CD-B4DD-45CC-B4A7-B5FF3BCABF71}" type="presOf" srcId="{20DEB8E5-8F3F-48F7-B2D9-B872185B39A6}" destId="{7A7A3A83-B0F8-4D13-B714-6E2BBAA8580F}" srcOrd="0" destOrd="0" presId="urn:microsoft.com/office/officeart/2005/8/layout/chevron2"/>
    <dgm:cxn modelId="{B398D8E3-C290-4434-A8BB-14BDDF9451B9}" type="presOf" srcId="{73D9C122-B56D-41CC-A0EF-E6E299CAC781}" destId="{248145FD-83A3-4CA7-A617-1704BB507E1C}" srcOrd="0" destOrd="1" presId="urn:microsoft.com/office/officeart/2005/8/layout/chevron2"/>
    <dgm:cxn modelId="{8C4B150A-2027-426A-A237-5BDFF263E67B}" srcId="{CD2BEE4C-EBFA-4487-BC06-D9FE2862C855}" destId="{9DB32D75-8969-4858-8451-326C8E08C040}" srcOrd="0" destOrd="0" parTransId="{F53492F3-ECD6-486B-A23A-0C9C376D1448}" sibTransId="{44F4004A-A68A-406C-9A01-685CDE911774}"/>
    <dgm:cxn modelId="{65CA8FCC-CB04-42C5-B602-99E85FC8FEE9}" type="presOf" srcId="{CD2BEE4C-EBFA-4487-BC06-D9FE2862C855}" destId="{8264C2ED-DDEB-438F-A61A-9FAAC42DB681}" srcOrd="0" destOrd="0" presId="urn:microsoft.com/office/officeart/2005/8/layout/chevron2"/>
    <dgm:cxn modelId="{2D77EAF1-618A-42E5-9158-769E08E41497}" type="presParOf" srcId="{8264C2ED-DDEB-438F-A61A-9FAAC42DB681}" destId="{000E55C5-6F83-4840-8DBE-204E4265D97E}" srcOrd="0" destOrd="0" presId="urn:microsoft.com/office/officeart/2005/8/layout/chevron2"/>
    <dgm:cxn modelId="{DA7A8FC7-5A8F-4E5B-A254-11311A40E2E2}" type="presParOf" srcId="{000E55C5-6F83-4840-8DBE-204E4265D97E}" destId="{CFF1B453-3DC6-4888-A3B5-77F741A42C17}" srcOrd="0" destOrd="0" presId="urn:microsoft.com/office/officeart/2005/8/layout/chevron2"/>
    <dgm:cxn modelId="{5BD5AD4F-5819-4B71-8475-CF438F503C89}" type="presParOf" srcId="{000E55C5-6F83-4840-8DBE-204E4265D97E}" destId="{1343A62C-AA01-4443-8EF0-DE222DA8BDD4}" srcOrd="1" destOrd="0" presId="urn:microsoft.com/office/officeart/2005/8/layout/chevron2"/>
    <dgm:cxn modelId="{AE3D59C1-5E89-4DB5-9CB3-D56D34D5D702}" type="presParOf" srcId="{8264C2ED-DDEB-438F-A61A-9FAAC42DB681}" destId="{6C9141A8-C1A3-4075-ABD0-1DBD1D0B29DC}" srcOrd="1" destOrd="0" presId="urn:microsoft.com/office/officeart/2005/8/layout/chevron2"/>
    <dgm:cxn modelId="{E40EAE77-8B71-4AE5-9A99-0189E19BFB36}" type="presParOf" srcId="{8264C2ED-DDEB-438F-A61A-9FAAC42DB681}" destId="{FDDB7970-11F3-4E0D-B6CD-B3F58C8C5CD7}" srcOrd="2" destOrd="0" presId="urn:microsoft.com/office/officeart/2005/8/layout/chevron2"/>
    <dgm:cxn modelId="{081CA39F-E2D8-4098-B4ED-A0B1512139BB}" type="presParOf" srcId="{FDDB7970-11F3-4E0D-B6CD-B3F58C8C5CD7}" destId="{7A7A3A83-B0F8-4D13-B714-6E2BBAA8580F}" srcOrd="0" destOrd="0" presId="urn:microsoft.com/office/officeart/2005/8/layout/chevron2"/>
    <dgm:cxn modelId="{1DE8C215-105F-423B-A0A5-E8B3EAEF9D52}" type="presParOf" srcId="{FDDB7970-11F3-4E0D-B6CD-B3F58C8C5CD7}" destId="{248145FD-83A3-4CA7-A617-1704BB507E1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B64DAB-D274-4047-A4FD-AB67EA7787C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F25A6-8DF4-45AD-AA7F-439B7B281FF4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лекции</a:t>
          </a:r>
          <a:endParaRPr lang="ru-RU" b="1" dirty="0">
            <a:solidFill>
              <a:srgbClr val="002060"/>
            </a:solidFill>
          </a:endParaRPr>
        </a:p>
      </dgm:t>
    </dgm:pt>
    <dgm:pt modelId="{4FCDF226-BAC7-4740-8617-0D0C75388179}" type="parTrans" cxnId="{49837CDA-5CFC-477E-BE4B-1F24617DBE54}">
      <dgm:prSet/>
      <dgm:spPr/>
      <dgm:t>
        <a:bodyPr/>
        <a:lstStyle/>
        <a:p>
          <a:endParaRPr lang="ru-RU"/>
        </a:p>
      </dgm:t>
    </dgm:pt>
    <dgm:pt modelId="{01891A4D-3EB0-4C35-AD72-DE017245BEE8}" type="sibTrans" cxnId="{49837CDA-5CFC-477E-BE4B-1F24617DBE54}">
      <dgm:prSet/>
      <dgm:spPr/>
      <dgm:t>
        <a:bodyPr/>
        <a:lstStyle/>
        <a:p>
          <a:endParaRPr lang="ru-RU"/>
        </a:p>
      </dgm:t>
    </dgm:pt>
    <dgm:pt modelId="{74440C7F-81E5-4CAB-984B-A9ACA65C5876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семинары</a:t>
          </a:r>
          <a:endParaRPr lang="ru-RU" b="1" dirty="0">
            <a:solidFill>
              <a:srgbClr val="002060"/>
            </a:solidFill>
          </a:endParaRPr>
        </a:p>
      </dgm:t>
    </dgm:pt>
    <dgm:pt modelId="{56BA9691-F510-4348-971A-8B09851A3639}" type="parTrans" cxnId="{4083D832-5C47-4B08-A467-1A9850EC2D61}">
      <dgm:prSet/>
      <dgm:spPr/>
      <dgm:t>
        <a:bodyPr/>
        <a:lstStyle/>
        <a:p>
          <a:endParaRPr lang="ru-RU"/>
        </a:p>
      </dgm:t>
    </dgm:pt>
    <dgm:pt modelId="{9CA0F816-7184-439D-A1E0-8952919AA65E}" type="sibTrans" cxnId="{4083D832-5C47-4B08-A467-1A9850EC2D61}">
      <dgm:prSet/>
      <dgm:spPr/>
      <dgm:t>
        <a:bodyPr/>
        <a:lstStyle/>
        <a:p>
          <a:endParaRPr lang="ru-RU"/>
        </a:p>
      </dgm:t>
    </dgm:pt>
    <dgm:pt modelId="{83C25C65-B902-4727-A0A6-758A97815150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rgbClr val="002060"/>
              </a:solidFill>
            </a:rPr>
            <a:t>проекты</a:t>
          </a:r>
          <a:endParaRPr lang="ru-RU" sz="1400" b="1" dirty="0">
            <a:solidFill>
              <a:srgbClr val="002060"/>
            </a:solidFill>
          </a:endParaRPr>
        </a:p>
      </dgm:t>
    </dgm:pt>
    <dgm:pt modelId="{B85ED19C-97EA-4696-8B0C-009EB60251FF}" type="parTrans" cxnId="{A9D59739-DEFB-4026-8B22-A406D9846420}">
      <dgm:prSet/>
      <dgm:spPr/>
      <dgm:t>
        <a:bodyPr/>
        <a:lstStyle/>
        <a:p>
          <a:endParaRPr lang="ru-RU"/>
        </a:p>
      </dgm:t>
    </dgm:pt>
    <dgm:pt modelId="{C3D30F89-C4DA-494F-B2A4-6ECD99A82BA2}" type="sibTrans" cxnId="{A9D59739-DEFB-4026-8B22-A406D9846420}">
      <dgm:prSet/>
      <dgm:spPr/>
      <dgm:t>
        <a:bodyPr/>
        <a:lstStyle/>
        <a:p>
          <a:endParaRPr lang="ru-RU"/>
        </a:p>
      </dgm:t>
    </dgm:pt>
    <dgm:pt modelId="{193138EA-0488-4A0C-B38E-B6AAA036D5C2}">
      <dgm:prSet/>
      <dgm:spPr/>
      <dgm:t>
        <a:bodyPr/>
        <a:lstStyle/>
        <a:p>
          <a:pPr rtl="0"/>
          <a:r>
            <a:rPr lang="ru-RU" b="1" dirty="0" smtClean="0">
              <a:solidFill>
                <a:srgbClr val="002060"/>
              </a:solidFill>
            </a:rPr>
            <a:t>игры</a:t>
          </a:r>
          <a:endParaRPr lang="ru-RU" b="1" dirty="0">
            <a:solidFill>
              <a:srgbClr val="002060"/>
            </a:solidFill>
          </a:endParaRPr>
        </a:p>
      </dgm:t>
    </dgm:pt>
    <dgm:pt modelId="{1C88F684-FE23-4CD3-9210-A0EDF10E562E}" type="parTrans" cxnId="{905B4733-7770-4EDA-8327-435E125719F5}">
      <dgm:prSet/>
      <dgm:spPr/>
      <dgm:t>
        <a:bodyPr/>
        <a:lstStyle/>
        <a:p>
          <a:endParaRPr lang="ru-RU"/>
        </a:p>
      </dgm:t>
    </dgm:pt>
    <dgm:pt modelId="{6ABE32F4-1B06-4353-8B98-91AC11A764BA}" type="sibTrans" cxnId="{905B4733-7770-4EDA-8327-435E125719F5}">
      <dgm:prSet/>
      <dgm:spPr/>
      <dgm:t>
        <a:bodyPr/>
        <a:lstStyle/>
        <a:p>
          <a:endParaRPr lang="ru-RU"/>
        </a:p>
      </dgm:t>
    </dgm:pt>
    <dgm:pt modelId="{4BBB92BD-29FA-4CD6-98C1-B1C06B280217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тренинги</a:t>
          </a:r>
          <a:endParaRPr lang="ru-RU" b="1" dirty="0">
            <a:solidFill>
              <a:srgbClr val="002060"/>
            </a:solidFill>
          </a:endParaRPr>
        </a:p>
      </dgm:t>
    </dgm:pt>
    <dgm:pt modelId="{E72F0804-018D-4D4A-B1F5-08508780AE8E}" type="parTrans" cxnId="{02D3A5D2-09F0-40EC-A362-0D5E6AFA0753}">
      <dgm:prSet/>
      <dgm:spPr/>
    </dgm:pt>
    <dgm:pt modelId="{BAA66CA5-A0A6-485A-8080-AFF5FB1C076A}" type="sibTrans" cxnId="{02D3A5D2-09F0-40EC-A362-0D5E6AFA0753}">
      <dgm:prSet/>
      <dgm:spPr/>
    </dgm:pt>
    <dgm:pt modelId="{C2BDC450-34DC-479A-8377-97B404DB328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rgbClr val="002060"/>
              </a:solidFill>
            </a:rPr>
            <a:t>мастер-классы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/>
        </a:p>
      </dgm:t>
    </dgm:pt>
    <dgm:pt modelId="{083913CB-9966-48F0-8DB2-3C5130B9962C}" type="parTrans" cxnId="{9F27BDDC-0654-4666-9B44-FCF227A1BB51}">
      <dgm:prSet/>
      <dgm:spPr/>
    </dgm:pt>
    <dgm:pt modelId="{DE60123E-F23C-4C6F-83DD-7D8CB1B853F1}" type="sibTrans" cxnId="{9F27BDDC-0654-4666-9B44-FCF227A1BB51}">
      <dgm:prSet/>
      <dgm:spPr/>
    </dgm:pt>
    <dgm:pt modelId="{EEC2E4A4-B72B-450C-AE96-88B7ADC64D4D}" type="pres">
      <dgm:prSet presAssocID="{C5B64DAB-D274-4047-A4FD-AB67EA7787C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665A3E-3080-48DA-840D-B0A5BDC43E42}" type="pres">
      <dgm:prSet presAssocID="{C5B64DAB-D274-4047-A4FD-AB67EA7787CE}" presName="arrow" presStyleLbl="bgShp" presStyleIdx="0" presStyleCnt="1"/>
      <dgm:spPr/>
    </dgm:pt>
    <dgm:pt modelId="{8089783E-792F-4D86-8F94-0A047562AEC7}" type="pres">
      <dgm:prSet presAssocID="{C5B64DAB-D274-4047-A4FD-AB67EA7787CE}" presName="linearProcess" presStyleCnt="0"/>
      <dgm:spPr/>
    </dgm:pt>
    <dgm:pt modelId="{A7D38BD3-4F3A-4D6F-8331-50EC09F0EB50}" type="pres">
      <dgm:prSet presAssocID="{25BF25A6-8DF4-45AD-AA7F-439B7B281FF4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F7A1F-9CA0-4A92-9202-02F6C2B5386C}" type="pres">
      <dgm:prSet presAssocID="{01891A4D-3EB0-4C35-AD72-DE017245BEE8}" presName="sibTrans" presStyleCnt="0"/>
      <dgm:spPr/>
    </dgm:pt>
    <dgm:pt modelId="{176A844F-0639-4336-ACA6-D9F7DDD89572}" type="pres">
      <dgm:prSet presAssocID="{74440C7F-81E5-4CAB-984B-A9ACA65C5876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8D4A7-D496-468E-B400-80631E3FD73E}" type="pres">
      <dgm:prSet presAssocID="{9CA0F816-7184-439D-A1E0-8952919AA65E}" presName="sibTrans" presStyleCnt="0"/>
      <dgm:spPr/>
    </dgm:pt>
    <dgm:pt modelId="{731BBE88-C258-4CE4-8C0D-26F6500FD4D4}" type="pres">
      <dgm:prSet presAssocID="{C2BDC450-34DC-479A-8377-97B404DB328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24019-00BB-44E9-B65F-ED5CFA596F94}" type="pres">
      <dgm:prSet presAssocID="{DE60123E-F23C-4C6F-83DD-7D8CB1B853F1}" presName="sibTrans" presStyleCnt="0"/>
      <dgm:spPr/>
    </dgm:pt>
    <dgm:pt modelId="{10E861BB-2569-43B5-80B0-BB3959299239}" type="pres">
      <dgm:prSet presAssocID="{4BBB92BD-29FA-4CD6-98C1-B1C06B28021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3E549-7A0C-461C-8361-597BF20DE261}" type="pres">
      <dgm:prSet presAssocID="{BAA66CA5-A0A6-485A-8080-AFF5FB1C076A}" presName="sibTrans" presStyleCnt="0"/>
      <dgm:spPr/>
    </dgm:pt>
    <dgm:pt modelId="{A227EEEB-8214-471F-AA73-6B521E98BFA2}" type="pres">
      <dgm:prSet presAssocID="{83C25C65-B902-4727-A0A6-758A97815150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302CE-481D-4FA4-96E5-09B3BF6DCE14}" type="pres">
      <dgm:prSet presAssocID="{C3D30F89-C4DA-494F-B2A4-6ECD99A82BA2}" presName="sibTrans" presStyleCnt="0"/>
      <dgm:spPr/>
    </dgm:pt>
    <dgm:pt modelId="{860DD0DD-0C78-444B-B155-7098BA6FB929}" type="pres">
      <dgm:prSet presAssocID="{193138EA-0488-4A0C-B38E-B6AAA036D5C2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3E11C8-22C0-4235-A392-0D447E1C5916}" type="presOf" srcId="{193138EA-0488-4A0C-B38E-B6AAA036D5C2}" destId="{860DD0DD-0C78-444B-B155-7098BA6FB929}" srcOrd="0" destOrd="0" presId="urn:microsoft.com/office/officeart/2005/8/layout/hProcess9"/>
    <dgm:cxn modelId="{78FA7B20-C9D8-4774-BAAA-5C28EBB127A4}" type="presOf" srcId="{74440C7F-81E5-4CAB-984B-A9ACA65C5876}" destId="{176A844F-0639-4336-ACA6-D9F7DDD89572}" srcOrd="0" destOrd="0" presId="urn:microsoft.com/office/officeart/2005/8/layout/hProcess9"/>
    <dgm:cxn modelId="{4083D832-5C47-4B08-A467-1A9850EC2D61}" srcId="{C5B64DAB-D274-4047-A4FD-AB67EA7787CE}" destId="{74440C7F-81E5-4CAB-984B-A9ACA65C5876}" srcOrd="1" destOrd="0" parTransId="{56BA9691-F510-4348-971A-8B09851A3639}" sibTransId="{9CA0F816-7184-439D-A1E0-8952919AA65E}"/>
    <dgm:cxn modelId="{72614DBE-7295-4739-8F9D-5EFD86C87B2B}" type="presOf" srcId="{C2BDC450-34DC-479A-8377-97B404DB3287}" destId="{731BBE88-C258-4CE4-8C0D-26F6500FD4D4}" srcOrd="0" destOrd="0" presId="urn:microsoft.com/office/officeart/2005/8/layout/hProcess9"/>
    <dgm:cxn modelId="{662C67AE-8A41-4E8E-AD8E-C130549B2E25}" type="presOf" srcId="{4BBB92BD-29FA-4CD6-98C1-B1C06B280217}" destId="{10E861BB-2569-43B5-80B0-BB3959299239}" srcOrd="0" destOrd="0" presId="urn:microsoft.com/office/officeart/2005/8/layout/hProcess9"/>
    <dgm:cxn modelId="{49837CDA-5CFC-477E-BE4B-1F24617DBE54}" srcId="{C5B64DAB-D274-4047-A4FD-AB67EA7787CE}" destId="{25BF25A6-8DF4-45AD-AA7F-439B7B281FF4}" srcOrd="0" destOrd="0" parTransId="{4FCDF226-BAC7-4740-8617-0D0C75388179}" sibTransId="{01891A4D-3EB0-4C35-AD72-DE017245BEE8}"/>
    <dgm:cxn modelId="{9F27BDDC-0654-4666-9B44-FCF227A1BB51}" srcId="{C5B64DAB-D274-4047-A4FD-AB67EA7787CE}" destId="{C2BDC450-34DC-479A-8377-97B404DB3287}" srcOrd="2" destOrd="0" parTransId="{083913CB-9966-48F0-8DB2-3C5130B9962C}" sibTransId="{DE60123E-F23C-4C6F-83DD-7D8CB1B853F1}"/>
    <dgm:cxn modelId="{78BE09D5-A811-4DC6-A918-EB7FB96B8FBB}" type="presOf" srcId="{25BF25A6-8DF4-45AD-AA7F-439B7B281FF4}" destId="{A7D38BD3-4F3A-4D6F-8331-50EC09F0EB50}" srcOrd="0" destOrd="0" presId="urn:microsoft.com/office/officeart/2005/8/layout/hProcess9"/>
    <dgm:cxn modelId="{4ACBAFA3-8CB9-4A32-AD0C-43C9F5CC99D7}" type="presOf" srcId="{83C25C65-B902-4727-A0A6-758A97815150}" destId="{A227EEEB-8214-471F-AA73-6B521E98BFA2}" srcOrd="0" destOrd="0" presId="urn:microsoft.com/office/officeart/2005/8/layout/hProcess9"/>
    <dgm:cxn modelId="{A9D59739-DEFB-4026-8B22-A406D9846420}" srcId="{C5B64DAB-D274-4047-A4FD-AB67EA7787CE}" destId="{83C25C65-B902-4727-A0A6-758A97815150}" srcOrd="4" destOrd="0" parTransId="{B85ED19C-97EA-4696-8B0C-009EB60251FF}" sibTransId="{C3D30F89-C4DA-494F-B2A4-6ECD99A82BA2}"/>
    <dgm:cxn modelId="{905B4733-7770-4EDA-8327-435E125719F5}" srcId="{C5B64DAB-D274-4047-A4FD-AB67EA7787CE}" destId="{193138EA-0488-4A0C-B38E-B6AAA036D5C2}" srcOrd="5" destOrd="0" parTransId="{1C88F684-FE23-4CD3-9210-A0EDF10E562E}" sibTransId="{6ABE32F4-1B06-4353-8B98-91AC11A764BA}"/>
    <dgm:cxn modelId="{684265BA-BE1B-4046-BAF4-BFA5C8394D28}" type="presOf" srcId="{C5B64DAB-D274-4047-A4FD-AB67EA7787CE}" destId="{EEC2E4A4-B72B-450C-AE96-88B7ADC64D4D}" srcOrd="0" destOrd="0" presId="urn:microsoft.com/office/officeart/2005/8/layout/hProcess9"/>
    <dgm:cxn modelId="{02D3A5D2-09F0-40EC-A362-0D5E6AFA0753}" srcId="{C5B64DAB-D274-4047-A4FD-AB67EA7787CE}" destId="{4BBB92BD-29FA-4CD6-98C1-B1C06B280217}" srcOrd="3" destOrd="0" parTransId="{E72F0804-018D-4D4A-B1F5-08508780AE8E}" sibTransId="{BAA66CA5-A0A6-485A-8080-AFF5FB1C076A}"/>
    <dgm:cxn modelId="{AB7E91AA-6465-4C74-B583-BB35D7AB2DE3}" type="presParOf" srcId="{EEC2E4A4-B72B-450C-AE96-88B7ADC64D4D}" destId="{9F665A3E-3080-48DA-840D-B0A5BDC43E42}" srcOrd="0" destOrd="0" presId="urn:microsoft.com/office/officeart/2005/8/layout/hProcess9"/>
    <dgm:cxn modelId="{C0B80183-5E76-4FC1-9E06-6E357E57B8C3}" type="presParOf" srcId="{EEC2E4A4-B72B-450C-AE96-88B7ADC64D4D}" destId="{8089783E-792F-4D86-8F94-0A047562AEC7}" srcOrd="1" destOrd="0" presId="urn:microsoft.com/office/officeart/2005/8/layout/hProcess9"/>
    <dgm:cxn modelId="{96897185-8683-446A-A4C9-39B93A6369E7}" type="presParOf" srcId="{8089783E-792F-4D86-8F94-0A047562AEC7}" destId="{A7D38BD3-4F3A-4D6F-8331-50EC09F0EB50}" srcOrd="0" destOrd="0" presId="urn:microsoft.com/office/officeart/2005/8/layout/hProcess9"/>
    <dgm:cxn modelId="{766755C0-BFAA-442E-9463-05F59AEEEE51}" type="presParOf" srcId="{8089783E-792F-4D86-8F94-0A047562AEC7}" destId="{2A4F7A1F-9CA0-4A92-9202-02F6C2B5386C}" srcOrd="1" destOrd="0" presId="urn:microsoft.com/office/officeart/2005/8/layout/hProcess9"/>
    <dgm:cxn modelId="{E1034428-0FE1-40F9-8C49-62C23098E30A}" type="presParOf" srcId="{8089783E-792F-4D86-8F94-0A047562AEC7}" destId="{176A844F-0639-4336-ACA6-D9F7DDD89572}" srcOrd="2" destOrd="0" presId="urn:microsoft.com/office/officeart/2005/8/layout/hProcess9"/>
    <dgm:cxn modelId="{8782D61E-6B81-4CF9-BED4-3C308AEFFB90}" type="presParOf" srcId="{8089783E-792F-4D86-8F94-0A047562AEC7}" destId="{6788D4A7-D496-468E-B400-80631E3FD73E}" srcOrd="3" destOrd="0" presId="urn:microsoft.com/office/officeart/2005/8/layout/hProcess9"/>
    <dgm:cxn modelId="{607ACDBE-E991-4B91-8EFF-4134CEE29E67}" type="presParOf" srcId="{8089783E-792F-4D86-8F94-0A047562AEC7}" destId="{731BBE88-C258-4CE4-8C0D-26F6500FD4D4}" srcOrd="4" destOrd="0" presId="urn:microsoft.com/office/officeart/2005/8/layout/hProcess9"/>
    <dgm:cxn modelId="{28060745-26D0-47AF-AD2D-66B2D7C7783D}" type="presParOf" srcId="{8089783E-792F-4D86-8F94-0A047562AEC7}" destId="{14424019-00BB-44E9-B65F-ED5CFA596F94}" srcOrd="5" destOrd="0" presId="urn:microsoft.com/office/officeart/2005/8/layout/hProcess9"/>
    <dgm:cxn modelId="{DBBFF84B-2B85-41D9-8249-17EABEC9125F}" type="presParOf" srcId="{8089783E-792F-4D86-8F94-0A047562AEC7}" destId="{10E861BB-2569-43B5-80B0-BB3959299239}" srcOrd="6" destOrd="0" presId="urn:microsoft.com/office/officeart/2005/8/layout/hProcess9"/>
    <dgm:cxn modelId="{6DF7E73F-6647-4501-ABB6-D7A9C222C1AC}" type="presParOf" srcId="{8089783E-792F-4D86-8F94-0A047562AEC7}" destId="{FD73E549-7A0C-461C-8361-597BF20DE261}" srcOrd="7" destOrd="0" presId="urn:microsoft.com/office/officeart/2005/8/layout/hProcess9"/>
    <dgm:cxn modelId="{EBF72A16-6000-46D8-AD0C-4BE8A1437907}" type="presParOf" srcId="{8089783E-792F-4D86-8F94-0A047562AEC7}" destId="{A227EEEB-8214-471F-AA73-6B521E98BFA2}" srcOrd="8" destOrd="0" presId="urn:microsoft.com/office/officeart/2005/8/layout/hProcess9"/>
    <dgm:cxn modelId="{26207164-6184-4C5D-9F02-CFCC37AE80F5}" type="presParOf" srcId="{8089783E-792F-4D86-8F94-0A047562AEC7}" destId="{199302CE-481D-4FA4-96E5-09B3BF6DCE14}" srcOrd="9" destOrd="0" presId="urn:microsoft.com/office/officeart/2005/8/layout/hProcess9"/>
    <dgm:cxn modelId="{E815BA5A-3F57-4C39-9694-2624F6B884D9}" type="presParOf" srcId="{8089783E-792F-4D86-8F94-0A047562AEC7}" destId="{860DD0DD-0C78-444B-B155-7098BA6FB929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576103" y="24671"/>
          <a:ext cx="1538337" cy="259386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sz="12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576103" y="24671"/>
        <a:ext cx="1538337" cy="2593861"/>
      </dsp:txXfrm>
    </dsp:sp>
    <dsp:sp modelId="{1A24EBD3-1225-4B84-90C2-A3DF58D6038D}">
      <dsp:nvSpPr>
        <dsp:cNvPr id="0" name=""/>
        <dsp:cNvSpPr/>
      </dsp:nvSpPr>
      <dsp:spPr>
        <a:xfrm rot="5400000">
          <a:off x="6209408" y="1571"/>
          <a:ext cx="1444087" cy="264006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sz="12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6209408" y="1571"/>
        <a:ext cx="1444087" cy="26400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652E69-4827-413D-AF40-496CA72A089E}">
      <dsp:nvSpPr>
        <dsp:cNvPr id="0" name=""/>
        <dsp:cNvSpPr/>
      </dsp:nvSpPr>
      <dsp:spPr>
        <a:xfrm>
          <a:off x="2271712" y="60920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Взаимопознание</a:t>
          </a:r>
          <a:r>
            <a:rPr lang="ru-RU" sz="1600" b="1" kern="1200" dirty="0" smtClean="0"/>
            <a:t/>
          </a:r>
          <a:br>
            <a:rPr lang="ru-RU" sz="1600" b="1" kern="1200" dirty="0" smtClean="0"/>
          </a:br>
          <a:r>
            <a:rPr lang="ru-RU" sz="1600" b="1" kern="1200" dirty="0" smtClean="0"/>
            <a:t>и </a:t>
          </a:r>
          <a:r>
            <a:rPr lang="ru-RU" sz="1600" b="1" kern="1200" dirty="0" err="1" smtClean="0"/>
            <a:t>взаимоинформиро-вание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1602" y="572650"/>
        <a:ext cx="2144395" cy="1315878"/>
      </dsp:txXfrm>
    </dsp:sp>
    <dsp:sp modelId="{501C00ED-4265-47B5-A2C6-995DCC1AAFCC}">
      <dsp:nvSpPr>
        <dsp:cNvPr id="0" name=""/>
        <dsp:cNvSpPr/>
      </dsp:nvSpPr>
      <dsp:spPr>
        <a:xfrm>
          <a:off x="3326852" y="1888529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Совместная деятельность</a:t>
          </a:r>
          <a:br>
            <a:rPr lang="ru-RU" sz="1500" b="1" kern="1200" dirty="0" smtClean="0"/>
          </a:br>
          <a:r>
            <a:rPr lang="ru-RU" sz="1500" b="1" kern="1200" dirty="0" smtClean="0"/>
            <a:t>педагогов, родителей, детей</a:t>
          </a:r>
          <a:endParaRPr lang="ru-RU" sz="1500" kern="1200" dirty="0"/>
        </a:p>
      </dsp:txBody>
      <dsp:txXfrm>
        <a:off x="4221162" y="2643941"/>
        <a:ext cx="1754505" cy="1608296"/>
      </dsp:txXfrm>
    </dsp:sp>
    <dsp:sp modelId="{2B751683-2874-4C45-83CE-226659882A67}">
      <dsp:nvSpPr>
        <dsp:cNvPr id="0" name=""/>
        <dsp:cNvSpPr/>
      </dsp:nvSpPr>
      <dsp:spPr>
        <a:xfrm>
          <a:off x="1234468" y="1828788"/>
          <a:ext cx="2924175" cy="29241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/>
            <a:t>Непрерывное образование</a:t>
          </a:r>
          <a:br>
            <a:rPr lang="ru-RU" sz="1500" b="1" kern="1200" dirty="0" smtClean="0"/>
          </a:br>
          <a:r>
            <a:rPr lang="ru-RU" sz="1500" b="1" kern="1200" dirty="0" smtClean="0"/>
            <a:t>воспитывающих взрослых</a:t>
          </a:r>
          <a:endParaRPr lang="ru-RU" sz="15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509828" y="2584200"/>
        <a:ext cx="1754505" cy="160829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4FA0-8ADE-43AC-A8FF-FA76FA95E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00438"/>
            <a:ext cx="878684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Формы работы</a:t>
            </a:r>
          </a:p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 с родителями</a:t>
            </a:r>
          </a:p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детей с ОВЗ</a:t>
            </a:r>
            <a:endParaRPr lang="ru-RU" sz="6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0"/>
            <a:ext cx="3102084" cy="349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smtClean="0">
                <a:solidFill>
                  <a:srgbClr val="008000"/>
                </a:solidFill>
                <a:latin typeface="Elephant" pitchFamily="18" charset="0"/>
              </a:rPr>
              <a:t>Информация, необходимая для организации поддержки семьи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Состав семьи, возраст, профессии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Образовательный и культурный уровни взрослых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Общая семейная атмосфера, характер семейных взаимоотношений, степень эмоциональной близости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Приоритеты в воспитании, согласованность взрослых в требованиях к ребенку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Материальные условия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Стадия адаптации семьи к ситуации     рождения ребенка с проблемами</a:t>
            </a: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itchFamily="2" charset="2"/>
              <a:buChar char="Ä"/>
            </a:pPr>
            <a:r>
              <a:rPr lang="ru-RU" sz="2400" b="1" i="1" dirty="0" smtClean="0"/>
              <a:t>Готовность родителей к             сотрудничеству со специалистами</a:t>
            </a:r>
          </a:p>
        </p:txBody>
      </p:sp>
      <p:pic>
        <p:nvPicPr>
          <p:cNvPr id="14340" name="Picture 4" descr="j02805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4365625"/>
            <a:ext cx="18224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формы работы с родителями детей с ОВЗ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Взаимопознание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 </a:t>
            </a:r>
            <a:r>
              <a:rPr lang="ru-RU" b="1" dirty="0" err="1" smtClean="0">
                <a:solidFill>
                  <a:srgbClr val="002060"/>
                </a:solidFill>
              </a:rPr>
              <a:t>взаимоинформирование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ходе бесед (индивидуальных и групповых)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консультаций (индивидуальных и групповых)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родительских собраниях в нетрадиционной форме (круглый стол, тренинг)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конференциях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 получении информации из различных источников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стендов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психологических газет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журналов (рукописных, электронных)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разнообразных буклетов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интернет-сайтов (школы, органов управления образованием)</a:t>
            </a:r>
          </a:p>
          <a:p>
            <a:pPr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переписки (в том числе электронной).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непосредственное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общение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опосредованное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общение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Совместная деятельность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педагогов, родителей, детей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Непрерывное образование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воспитывающих взрослых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4356100" y="4292600"/>
            <a:ext cx="485775" cy="833438"/>
          </a:xfrm>
          <a:prstGeom prst="downArrow">
            <a:avLst>
              <a:gd name="adj1" fmla="val 50000"/>
              <a:gd name="adj2" fmla="val 4289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356100" y="2420938"/>
            <a:ext cx="485775" cy="833437"/>
          </a:xfrm>
          <a:prstGeom prst="downArrow">
            <a:avLst>
              <a:gd name="adj1" fmla="val 50000"/>
              <a:gd name="adj2" fmla="val 4289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8000"/>
                </a:solidFill>
                <a:latin typeface="Elephant" pitchFamily="18" charset="0"/>
              </a:rPr>
              <a:t>Модель формирования позиции родителей «особого» ребенка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27088" y="1557338"/>
            <a:ext cx="7632700" cy="1295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6600"/>
                </a:solidFill>
              </a:rPr>
              <a:t>ПЕРВЫЙ ЭТАП</a:t>
            </a:r>
          </a:p>
          <a:p>
            <a:pPr algn="ctr"/>
            <a:r>
              <a:rPr lang="ru-RU" dirty="0"/>
              <a:t>Направлен на привлечение родителей </a:t>
            </a:r>
          </a:p>
          <a:p>
            <a:pPr algn="ctr"/>
            <a:r>
              <a:rPr lang="ru-RU" dirty="0"/>
              <a:t>к коррекционно-развивающему процессу.</a:t>
            </a:r>
          </a:p>
          <a:p>
            <a:pPr algn="ctr"/>
            <a:r>
              <a:rPr lang="ru-RU" sz="1600" i="1" dirty="0"/>
              <a:t>(важно убедить, что никто, кроме родителей, не поможет)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55650" y="3284538"/>
            <a:ext cx="7632700" cy="13684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6600"/>
                </a:solidFill>
              </a:rPr>
              <a:t>ВТОРОЙ ЭТАП</a:t>
            </a:r>
          </a:p>
          <a:p>
            <a:pPr algn="ctr"/>
            <a:r>
              <a:rPr lang="ru-RU" dirty="0"/>
              <a:t>Направлен на формирование увлечения родителей </a:t>
            </a:r>
          </a:p>
          <a:p>
            <a:pPr algn="ctr"/>
            <a:r>
              <a:rPr lang="ru-RU" dirty="0"/>
              <a:t>процессом развития ребенка. </a:t>
            </a:r>
          </a:p>
          <a:p>
            <a:pPr algn="ctr"/>
            <a:r>
              <a:rPr lang="ru-RU" sz="1600" i="1" dirty="0"/>
              <a:t>(важно показать ежедневные достижения,</a:t>
            </a:r>
          </a:p>
          <a:p>
            <a:pPr algn="ctr"/>
            <a:r>
              <a:rPr lang="ru-RU" sz="1600" i="1" dirty="0"/>
              <a:t> обучить отрабатывать задания специалистов)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4213" y="5157788"/>
            <a:ext cx="7632700" cy="1223962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rgbClr val="FF6600"/>
                </a:solidFill>
              </a:rPr>
              <a:t>ТРЕТИЙ ЭТАП</a:t>
            </a:r>
          </a:p>
          <a:p>
            <a:pPr algn="ctr"/>
            <a:r>
              <a:rPr lang="ru-RU" dirty="0"/>
              <a:t>Направлен на развитие творческих подходов родителей</a:t>
            </a:r>
          </a:p>
          <a:p>
            <a:pPr algn="ctr"/>
            <a:r>
              <a:rPr lang="ru-RU" dirty="0"/>
              <a:t> к обучению и развитию.</a:t>
            </a:r>
          </a:p>
          <a:p>
            <a:pPr algn="ctr"/>
            <a:r>
              <a:rPr lang="ru-RU" sz="1600" i="1" dirty="0"/>
              <a:t>(важно показать возможность родительских исследований)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8478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В основу совместной деятельности семьи и педагогов заложены следующие принципы: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1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Родители и педагоги являются партнерами в воспитании и обучении детей с ограниченными возможностями здоровья.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Единое понимание педагогами и родителями целей и задач воспитания и обучения детей с проблемами в развитии.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Помощь, уважение и доверие к ребенку как со стороны педагогов, так и со стороны родителей.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Знание педагогами и родителями воспитательных возможностей коллектива и семьи, максимальное использование воспитательного потенциала в совместной работе с детьми.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Постоянный анализ процесса взаимодействия семьи и школы , его промежуточных и конечных результатов.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ПСИХОЛОГО-ПЕДАГОГИЧЕСКОГО СОПРОВОЖДЕНИЯ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СЕМЕЙ С ДЕТЬМИ С ОВЗ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договора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медико-психолого-педагогическое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сопровождение семьи на протяжении школьного периода.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Первичная диагностика ребёнка и его семьи. На этом этапе первое знакомство родителей со специалистами, которые в дальнейшем будут проводить коррекционные мероприятия. На данном этапе важно создание доверительного отношения к специалисту, заинтересованности родителей в участии в процессе развития и воспитания ребёнка в школе и семье.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глубокое знакомство специалиста с родителями, налаживание тесного контакта. На этом этапе происходит ознакомление родителей с формами работы школы  с семьёй.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члены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школы  на основе карт реабилитации, диагноза и диагностических данных специалистов составляется программа индивидуального сопровождения для каждого ребёнка с ОВЗ. В данной программе специалистами определяется индивидуальный образовательный маршрут каждого ребёнка.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Составление плана работы специалистов школы с родителями детей с ОВЗ.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Непосредственная работа с родителями.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се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476250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28596" y="1000108"/>
            <a:ext cx="5327650" cy="1095361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008000"/>
                </a:solidFill>
                <a:latin typeface="Elephant" pitchFamily="18" charset="0"/>
              </a:rPr>
              <a:t>Результататы</a:t>
            </a:r>
            <a: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  <a:t> </a:t>
            </a:r>
            <a:b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</a:br>
            <a: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  <a:t>успешной  работы :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132138" y="3284538"/>
            <a:ext cx="2736850" cy="2592387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20784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Устойчивость</a:t>
            </a:r>
          </a:p>
          <a:p>
            <a:pPr algn="ctr">
              <a:defRPr/>
            </a:pPr>
            <a:r>
              <a:rPr lang="ru-RU" dirty="0" err="1"/>
              <a:t>психо</a:t>
            </a:r>
            <a:r>
              <a:rPr lang="ru-RU" dirty="0"/>
              <a:t>-</a:t>
            </a:r>
          </a:p>
          <a:p>
            <a:pPr algn="ctr">
              <a:defRPr/>
            </a:pPr>
            <a:r>
              <a:rPr lang="ru-RU" dirty="0"/>
              <a:t>эмоционального</a:t>
            </a:r>
          </a:p>
          <a:p>
            <a:pPr algn="ctr">
              <a:defRPr/>
            </a:pPr>
            <a:r>
              <a:rPr lang="ru-RU" dirty="0"/>
              <a:t>состояния</a:t>
            </a:r>
          </a:p>
          <a:p>
            <a:pPr algn="ctr">
              <a:defRPr/>
            </a:pPr>
            <a:r>
              <a:rPr lang="ru-RU" dirty="0"/>
              <a:t>родителей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23850" y="3213100"/>
            <a:ext cx="2735263" cy="25923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Нормализация </a:t>
            </a:r>
          </a:p>
          <a:p>
            <a:pPr algn="ctr">
              <a:defRPr/>
            </a:pPr>
            <a:r>
              <a:rPr lang="ru-RU" dirty="0"/>
              <a:t>эмоционального </a:t>
            </a:r>
          </a:p>
          <a:p>
            <a:pPr algn="ctr">
              <a:defRPr/>
            </a:pPr>
            <a:r>
              <a:rPr lang="ru-RU" dirty="0"/>
              <a:t>состояния </a:t>
            </a:r>
          </a:p>
          <a:p>
            <a:pPr algn="ctr">
              <a:defRPr/>
            </a:pPr>
            <a:r>
              <a:rPr lang="ru-RU" dirty="0"/>
              <a:t>ребенка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940425" y="3284538"/>
            <a:ext cx="2844800" cy="25209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2039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Создание в семье </a:t>
            </a:r>
          </a:p>
          <a:p>
            <a:pPr algn="ctr">
              <a:defRPr/>
            </a:pPr>
            <a:r>
              <a:rPr lang="ru-RU" dirty="0" err="1"/>
              <a:t>коррекционно</a:t>
            </a:r>
            <a:r>
              <a:rPr lang="ru-RU" dirty="0"/>
              <a:t>-</a:t>
            </a:r>
          </a:p>
          <a:p>
            <a:pPr algn="ctr">
              <a:defRPr/>
            </a:pPr>
            <a:r>
              <a:rPr lang="ru-RU" dirty="0"/>
              <a:t>развивающей</a:t>
            </a:r>
          </a:p>
          <a:p>
            <a:pPr algn="ctr">
              <a:defRPr/>
            </a:pPr>
            <a:r>
              <a:rPr lang="ru-RU" dirty="0"/>
              <a:t>среды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11188" y="5876925"/>
            <a:ext cx="7921625" cy="6985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8080"/>
                </a:solidFill>
              </a:rPr>
              <a:t>РЕАЛИЗАЦИЯ ВОЗМОЖНОСТЕЙ РАЗВИТИЯ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Такое сотрудничество со специалистами школы помогает родителям применять полученные знания и умения в работе со своими детьми дома и уметь принимать своего ребёнка таким, какой он есть – во всех его проявлениях</a:t>
            </a:r>
          </a:p>
          <a:p>
            <a:pPr algn="ctr"/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221088"/>
            <a:ext cx="30861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3500438"/>
            <a:ext cx="8501122" cy="2763847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 dirty="0">
                <a:solidFill>
                  <a:srgbClr val="FF0000"/>
                </a:solidFill>
              </a:rPr>
              <a:t>«Нет случайно родившихся детей.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Ни </a:t>
            </a:r>
            <a:r>
              <a:rPr lang="ru-RU" b="1" i="1" dirty="0">
                <a:solidFill>
                  <a:srgbClr val="FF0000"/>
                </a:solidFill>
              </a:rPr>
              <a:t>один Путник Вечности случайно не рождается.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Каждый </a:t>
            </a:r>
            <a:r>
              <a:rPr lang="ru-RU" b="1" i="1" dirty="0">
                <a:solidFill>
                  <a:srgbClr val="FF0000"/>
                </a:solidFill>
              </a:rPr>
              <a:t>ребенок есть явление в земной жизни. </a:t>
            </a:r>
            <a:endParaRPr lang="ru-RU" b="1" i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Он </a:t>
            </a:r>
            <a:r>
              <a:rPr lang="ru-RU" b="1" i="1" dirty="0">
                <a:solidFill>
                  <a:srgbClr val="FF0000"/>
                </a:solidFill>
              </a:rPr>
              <a:t>родился потому, что должен был </a:t>
            </a:r>
            <a:r>
              <a:rPr lang="ru-RU" b="1" i="1" dirty="0" smtClean="0">
                <a:solidFill>
                  <a:srgbClr val="FF0000"/>
                </a:solidFill>
              </a:rPr>
              <a:t>родиться. Родился </a:t>
            </a:r>
            <a:r>
              <a:rPr lang="ru-RU" b="1" i="1" dirty="0">
                <a:solidFill>
                  <a:srgbClr val="FF0000"/>
                </a:solidFill>
              </a:rPr>
              <a:t>потому, что именно его не хватало </a:t>
            </a:r>
            <a:r>
              <a:rPr lang="ru-RU" b="1" i="1" dirty="0" smtClean="0">
                <a:solidFill>
                  <a:srgbClr val="FF0000"/>
                </a:solidFill>
              </a:rPr>
              <a:t>миру....»</a:t>
            </a:r>
            <a:endParaRPr lang="ru-RU" b="1" i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(Ш. </a:t>
            </a:r>
            <a:r>
              <a:rPr lang="ru-RU" dirty="0" err="1"/>
              <a:t>Амонашвили</a:t>
            </a:r>
            <a:r>
              <a:rPr lang="ru-RU" dirty="0"/>
              <a:t> “Спешите, дети, будем учиться летать!”)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dirty="0"/>
          </a:p>
        </p:txBody>
      </p:sp>
      <p:pic>
        <p:nvPicPr>
          <p:cNvPr id="21506" name="Picture 2" descr="Картинки по запросу ребенок с ов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14290"/>
            <a:ext cx="5167306" cy="3100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ds161.centerstart.ru/sites/ds161.centerstart.ru/files/0020-020-spasibo-za-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важных направлений в деятельности современной школы является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с семьями (родителями) детей с ОВЗ.</a:t>
            </a: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    Обучающийся с ограниченными возможностями здоровья (ОВЗ) — физическое лицо, имеющее недостатки в физическом и (или) психологическом развитии, подтвержденные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условий.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8000"/>
                </a:solidFill>
                <a:latin typeface="Elephant" pitchFamily="18" charset="0"/>
              </a:rPr>
              <a:t>Периоды, связанные со стрессом в семьях, имеющих детей с проблемами в развитии</a:t>
            </a:r>
            <a:r>
              <a:rPr lang="en-US" sz="3200" b="1" dirty="0" smtClean="0">
                <a:solidFill>
                  <a:srgbClr val="008000"/>
                </a:solidFill>
                <a:latin typeface="Elephant" pitchFamily="18" charset="0"/>
              </a:rPr>
              <a:t> </a:t>
            </a:r>
            <a:r>
              <a:rPr lang="ru-RU" sz="3200" b="1" dirty="0" smtClean="0">
                <a:solidFill>
                  <a:srgbClr val="008000"/>
                </a:solidFill>
                <a:latin typeface="Elephant" pitchFamily="18" charset="0"/>
              </a:rPr>
              <a:t>  </a:t>
            </a:r>
            <a:r>
              <a:rPr lang="ru-RU" sz="2400" dirty="0" smtClean="0">
                <a:solidFill>
                  <a:srgbClr val="008000"/>
                </a:solidFill>
                <a:latin typeface="Elephant" pitchFamily="18" charset="0"/>
              </a:rPr>
              <a:t>(по </a:t>
            </a:r>
            <a:r>
              <a:rPr lang="ru-RU" sz="2400" dirty="0" err="1" smtClean="0">
                <a:solidFill>
                  <a:srgbClr val="008000"/>
                </a:solidFill>
                <a:latin typeface="Elephant" pitchFamily="18" charset="0"/>
              </a:rPr>
              <a:t>Торнбалл</a:t>
            </a:r>
            <a:r>
              <a:rPr lang="ru-RU" sz="2400" dirty="0" smtClean="0">
                <a:solidFill>
                  <a:srgbClr val="008000"/>
                </a:solidFill>
                <a:latin typeface="Elephant" pitchFamily="18" charset="0"/>
              </a:rPr>
              <a:t>)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971550" y="1773238"/>
            <a:ext cx="2520950" cy="2873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Рождение ребенка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23850" y="1700213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23850" y="2708275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23850" y="3716338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23850" y="4797425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323850" y="5734050"/>
            <a:ext cx="503238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971550" y="2781300"/>
            <a:ext cx="2520950" cy="2889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Школьный возраст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971550" y="3789363"/>
            <a:ext cx="2519363" cy="2889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Подростковый возраст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971550" y="4868863"/>
            <a:ext cx="2520950" cy="2889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Период «выпуска»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971550" y="5734050"/>
            <a:ext cx="2520950" cy="504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Постродительский </a:t>
            </a:r>
          </a:p>
          <a:p>
            <a:pPr algn="ctr"/>
            <a:r>
              <a:rPr lang="ru-RU"/>
              <a:t>период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708400" y="1676400"/>
            <a:ext cx="5184775" cy="86677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/>
              <a:t>Получение точного диагноза, эмоциональное </a:t>
            </a:r>
          </a:p>
          <a:p>
            <a:pPr>
              <a:defRPr/>
            </a:pPr>
            <a:r>
              <a:rPr lang="ru-RU" sz="1600" dirty="0"/>
              <a:t>привыкание, информирование других членов </a:t>
            </a:r>
          </a:p>
          <a:p>
            <a:pPr>
              <a:defRPr/>
            </a:pPr>
            <a:r>
              <a:rPr lang="ru-RU" sz="1600" dirty="0"/>
              <a:t>семьи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827088" y="19161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3492500" y="191611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733800" y="2667000"/>
            <a:ext cx="5111750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/>
              <a:t>Выбор формы обучения, устройство, переживание</a:t>
            </a:r>
          </a:p>
          <a:p>
            <a:pPr>
              <a:defRPr/>
            </a:pPr>
            <a:r>
              <a:rPr lang="ru-RU" sz="1600" dirty="0"/>
              <a:t>реакции сверстников, организация внешкольной </a:t>
            </a:r>
          </a:p>
          <a:p>
            <a:pPr>
              <a:defRPr/>
            </a:pPr>
            <a:r>
              <a:rPr lang="ru-RU" sz="1600" dirty="0"/>
              <a:t>деятельности 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3708400" y="3644900"/>
            <a:ext cx="5111750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/>
              <a:t>Проблемы с сексуальностью, переживание </a:t>
            </a:r>
          </a:p>
          <a:p>
            <a:pPr>
              <a:defRPr/>
            </a:pPr>
            <a:r>
              <a:rPr lang="ru-RU" sz="1600" dirty="0"/>
              <a:t>изоляции от сверстников, планирование будущей </a:t>
            </a:r>
          </a:p>
          <a:p>
            <a:pPr>
              <a:defRPr/>
            </a:pPr>
            <a:r>
              <a:rPr lang="ru-RU" sz="1600" dirty="0"/>
              <a:t>занятости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3708400" y="4652963"/>
            <a:ext cx="5111750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/>
              <a:t>Привыкание к семейной ответственности, выбор</a:t>
            </a:r>
          </a:p>
          <a:p>
            <a:pPr>
              <a:defRPr/>
            </a:pPr>
            <a:r>
              <a:rPr lang="ru-RU" sz="1600" dirty="0"/>
              <a:t>проживания, переживание дефицита возможностей</a:t>
            </a:r>
          </a:p>
          <a:p>
            <a:pPr>
              <a:defRPr/>
            </a:pPr>
            <a:r>
              <a:rPr lang="ru-RU" sz="1600" dirty="0"/>
              <a:t>его социализации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3708400" y="5661025"/>
            <a:ext cx="5184775" cy="9144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1600" dirty="0"/>
              <a:t>Перестройка взаимоотношений в семье,</a:t>
            </a:r>
          </a:p>
          <a:p>
            <a:pPr>
              <a:defRPr/>
            </a:pPr>
            <a:r>
              <a:rPr lang="ru-RU" sz="1600" dirty="0"/>
              <a:t>взаимодействие со специалистами по месту </a:t>
            </a:r>
          </a:p>
          <a:p>
            <a:pPr>
              <a:defRPr/>
            </a:pPr>
            <a:r>
              <a:rPr lang="ru-RU" sz="1600" dirty="0"/>
              <a:t>пребывания ребенка</a:t>
            </a: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3492500" y="29241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827088" y="29241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827088" y="39338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3492500" y="39338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827088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3492500" y="50133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827088" y="59499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3492500" y="59499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539750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539750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539750" y="41497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53975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8000"/>
                </a:solidFill>
                <a:latin typeface="Elephant" pitchFamily="18" charset="0"/>
              </a:rPr>
              <a:t>Специфические особенности родительского поведения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8208962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3600" dirty="0"/>
              <a:t>1. </a:t>
            </a:r>
            <a:r>
              <a:rPr lang="ru-RU" sz="2000" dirty="0"/>
              <a:t>Нежелание  родителей  принимать  медицинские диагнозы, 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000" dirty="0"/>
              <a:t> избегание специалистов, констатирующих реальную ситуацию.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ru-RU" sz="800" dirty="0"/>
          </a:p>
          <a:p>
            <a:pPr>
              <a:spcBef>
                <a:spcPct val="50000"/>
              </a:spcBef>
            </a:pPr>
            <a:r>
              <a:rPr lang="ru-RU" sz="3600" dirty="0"/>
              <a:t>2. </a:t>
            </a:r>
            <a:r>
              <a:rPr lang="ru-RU" sz="2000" dirty="0"/>
              <a:t>Неоднозначное отношение к комплексной </a:t>
            </a:r>
            <a:r>
              <a:rPr lang="ru-RU" sz="2000" dirty="0" err="1"/>
              <a:t>психолого-медико-педагогической</a:t>
            </a:r>
            <a:r>
              <a:rPr lang="ru-RU" sz="2000" dirty="0"/>
              <a:t>  помощи  (перекосы в придания  значимости или медицине, или педагогике).</a:t>
            </a:r>
          </a:p>
          <a:p>
            <a:pPr>
              <a:spcBef>
                <a:spcPct val="50000"/>
              </a:spcBef>
            </a:pPr>
            <a:endParaRPr lang="ru-RU" sz="800" dirty="0"/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3600" dirty="0"/>
              <a:t>3.  </a:t>
            </a:r>
            <a:r>
              <a:rPr lang="ru-RU" sz="2000" dirty="0"/>
              <a:t>Склонность родителей скрывать факты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000" dirty="0"/>
              <a:t>проблемного  развития ребенка в общении с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2000" dirty="0"/>
              <a:t>окружающими.</a:t>
            </a:r>
          </a:p>
        </p:txBody>
      </p:sp>
      <p:pic>
        <p:nvPicPr>
          <p:cNvPr id="11268" name="Picture 4" descr="j01993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4365625"/>
            <a:ext cx="208915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8000"/>
                </a:solidFill>
                <a:latin typeface="Elephant" pitchFamily="18" charset="0"/>
              </a:rPr>
              <a:t>Стадии адаптации семьи к ситуации рождения ребенка с проблемами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68313" y="2565400"/>
            <a:ext cx="2447925" cy="3527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СТАДИЯ ШОКА,</a:t>
            </a:r>
          </a:p>
          <a:p>
            <a:pPr algn="ctr">
              <a:defRPr/>
            </a:pPr>
            <a:r>
              <a:rPr lang="ru-RU" dirty="0"/>
              <a:t>агрессии, отрицания </a:t>
            </a:r>
          </a:p>
          <a:p>
            <a:pPr algn="ctr">
              <a:defRPr/>
            </a:pPr>
            <a:r>
              <a:rPr lang="ru-RU" dirty="0"/>
              <a:t>проблемы, поиска </a:t>
            </a:r>
          </a:p>
          <a:p>
            <a:pPr algn="ctr">
              <a:defRPr/>
            </a:pPr>
            <a:r>
              <a:rPr lang="ru-RU" dirty="0"/>
              <a:t>«виноватого».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r>
              <a:rPr lang="ru-RU" sz="1600" i="1" dirty="0"/>
              <a:t>В семье растет </a:t>
            </a:r>
          </a:p>
          <a:p>
            <a:pPr algn="ctr">
              <a:defRPr/>
            </a:pPr>
            <a:r>
              <a:rPr lang="ru-RU" sz="1600" i="1" dirty="0"/>
              <a:t>напряженность, </a:t>
            </a:r>
          </a:p>
          <a:p>
            <a:pPr algn="ctr">
              <a:defRPr/>
            </a:pPr>
            <a:r>
              <a:rPr lang="ru-RU" sz="1600" i="1" dirty="0"/>
              <a:t>ухудшается </a:t>
            </a:r>
          </a:p>
          <a:p>
            <a:pPr algn="ctr">
              <a:defRPr/>
            </a:pPr>
            <a:r>
              <a:rPr lang="ru-RU" sz="1600" i="1" dirty="0"/>
              <a:t>социально-</a:t>
            </a:r>
          </a:p>
          <a:p>
            <a:pPr algn="ctr">
              <a:defRPr/>
            </a:pPr>
            <a:r>
              <a:rPr lang="ru-RU" sz="1600" i="1" dirty="0"/>
              <a:t>психологический </a:t>
            </a:r>
          </a:p>
          <a:p>
            <a:pPr algn="ctr">
              <a:defRPr/>
            </a:pPr>
            <a:r>
              <a:rPr lang="ru-RU" sz="1600" i="1" dirty="0"/>
              <a:t>климат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132138" y="2565400"/>
            <a:ext cx="2735262" cy="3527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СТАДИЯ СКОРБИ</a:t>
            </a:r>
          </a:p>
          <a:p>
            <a:pPr algn="ctr">
              <a:defRPr/>
            </a:pPr>
            <a:r>
              <a:rPr lang="ru-RU" dirty="0"/>
              <a:t>по здоровому ребенку,</a:t>
            </a:r>
          </a:p>
          <a:p>
            <a:pPr algn="ctr">
              <a:defRPr/>
            </a:pPr>
            <a:r>
              <a:rPr lang="ru-RU" dirty="0"/>
              <a:t>которого нет.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600" i="1" dirty="0"/>
              <a:t>Семья уже понимает</a:t>
            </a:r>
          </a:p>
          <a:p>
            <a:pPr algn="ctr">
              <a:defRPr/>
            </a:pPr>
            <a:r>
              <a:rPr lang="ru-RU" sz="1600" i="1" dirty="0"/>
              <a:t>свою значимость и </a:t>
            </a:r>
          </a:p>
          <a:p>
            <a:pPr algn="ctr">
              <a:defRPr/>
            </a:pPr>
            <a:r>
              <a:rPr lang="ru-RU" sz="1600" i="1" dirty="0"/>
              <a:t>ответственность за </a:t>
            </a:r>
          </a:p>
          <a:p>
            <a:pPr algn="ctr">
              <a:defRPr/>
            </a:pPr>
            <a:r>
              <a:rPr lang="ru-RU" sz="1600" i="1" dirty="0"/>
              <a:t>ребенка, но чувствует </a:t>
            </a:r>
          </a:p>
          <a:p>
            <a:pPr algn="ctr">
              <a:defRPr/>
            </a:pPr>
            <a:r>
              <a:rPr lang="ru-RU" sz="1600" i="1" dirty="0"/>
              <a:t>беспомощность</a:t>
            </a:r>
          </a:p>
          <a:p>
            <a:pPr algn="ctr">
              <a:defRPr/>
            </a:pPr>
            <a:r>
              <a:rPr lang="ru-RU" sz="1600" i="1" dirty="0"/>
              <a:t>в вопросах воспитания,</a:t>
            </a:r>
          </a:p>
          <a:p>
            <a:pPr algn="ctr">
              <a:defRPr/>
            </a:pPr>
            <a:r>
              <a:rPr lang="ru-RU" sz="1600" i="1" dirty="0"/>
              <a:t>ищет совета </a:t>
            </a:r>
          </a:p>
          <a:p>
            <a:pPr algn="ctr">
              <a:defRPr/>
            </a:pPr>
            <a:r>
              <a:rPr lang="ru-RU" sz="1600" i="1" dirty="0"/>
              <a:t>у специалистов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156325" y="2565400"/>
            <a:ext cx="2447925" cy="3527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dirty="0"/>
              <a:t>СТАДИЯ </a:t>
            </a:r>
          </a:p>
          <a:p>
            <a:pPr algn="ctr">
              <a:defRPr/>
            </a:pPr>
            <a:r>
              <a:rPr lang="ru-RU" dirty="0"/>
              <a:t>АДАПТАЦИИ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600" i="1" dirty="0"/>
              <a:t>Родители входят </a:t>
            </a:r>
          </a:p>
          <a:p>
            <a:pPr algn="ctr">
              <a:defRPr/>
            </a:pPr>
            <a:r>
              <a:rPr lang="ru-RU" sz="1600" i="1" dirty="0"/>
              <a:t>в ситуацию,</a:t>
            </a:r>
          </a:p>
          <a:p>
            <a:pPr algn="ctr">
              <a:defRPr/>
            </a:pPr>
            <a:r>
              <a:rPr lang="ru-RU" sz="1600" i="1" dirty="0"/>
              <a:t> начинают</a:t>
            </a:r>
          </a:p>
          <a:p>
            <a:pPr algn="ctr">
              <a:defRPr/>
            </a:pPr>
            <a:r>
              <a:rPr lang="ru-RU" sz="1600" i="1" dirty="0"/>
              <a:t>строить жизнь </a:t>
            </a:r>
          </a:p>
          <a:p>
            <a:pPr algn="ctr">
              <a:defRPr/>
            </a:pPr>
            <a:r>
              <a:rPr lang="ru-RU" sz="1600" i="1" dirty="0"/>
              <a:t>с учетом того, </a:t>
            </a:r>
          </a:p>
          <a:p>
            <a:pPr algn="ctr">
              <a:defRPr/>
            </a:pPr>
            <a:r>
              <a:rPr lang="ru-RU" sz="1600" i="1" dirty="0"/>
              <a:t>что в семье</a:t>
            </a:r>
          </a:p>
          <a:p>
            <a:pPr algn="ctr">
              <a:defRPr/>
            </a:pPr>
            <a:r>
              <a:rPr lang="ru-RU" sz="1600" i="1" dirty="0"/>
              <a:t>«особый»</a:t>
            </a:r>
          </a:p>
          <a:p>
            <a:pPr algn="ctr">
              <a:defRPr/>
            </a:pPr>
            <a:r>
              <a:rPr lang="ru-RU" sz="1600" i="1" dirty="0"/>
              <a:t>ребенок.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468313" y="1989138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132138" y="20605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156325" y="19161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68313" y="1628775"/>
            <a:ext cx="2663825" cy="485775"/>
          </a:xfrm>
          <a:prstGeom prst="homePlate">
            <a:avLst>
              <a:gd name="adj" fmla="val 137092"/>
            </a:avLst>
          </a:prstGeom>
          <a:solidFill>
            <a:srgbClr val="99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Первая  стадия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3132138" y="1628775"/>
            <a:ext cx="3024187" cy="485775"/>
          </a:xfrm>
          <a:prstGeom prst="homePlate">
            <a:avLst>
              <a:gd name="adj" fmla="val 155637"/>
            </a:avLst>
          </a:prstGeom>
          <a:solidFill>
            <a:srgbClr val="99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Вторая стадия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6156325" y="1628775"/>
            <a:ext cx="2519363" cy="485775"/>
          </a:xfrm>
          <a:prstGeom prst="homePlate">
            <a:avLst>
              <a:gd name="adj" fmla="val 129657"/>
            </a:avLst>
          </a:prstGeom>
          <a:solidFill>
            <a:srgbClr val="9900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Третья стадия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8000"/>
                </a:solidFill>
                <a:latin typeface="Elephant" pitchFamily="18" charset="0"/>
              </a:rPr>
              <a:t>Семья с «особым» ребенком</a:t>
            </a:r>
          </a:p>
        </p:txBody>
      </p:sp>
      <p:pic>
        <p:nvPicPr>
          <p:cNvPr id="13315" name="Picture 3" descr="j04042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268413"/>
            <a:ext cx="15684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3213100"/>
            <a:ext cx="838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914400" algn="l"/>
              </a:tabLst>
            </a:pPr>
            <a:r>
              <a:rPr lang="ru-RU" dirty="0"/>
              <a:t>      </a:t>
            </a:r>
            <a:r>
              <a:rPr lang="ru-RU" b="1" i="1" dirty="0">
                <a:solidFill>
                  <a:srgbClr val="9900CC"/>
                </a:solidFill>
                <a:latin typeface="Tahoma" pitchFamily="34" charset="0"/>
              </a:rPr>
              <a:t>ПОНИМАЕТ ПРОБЛЕМУ                      НЕ ПОНИМАЕТ ПРОБЛЕМУ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148263" y="2420938"/>
            <a:ext cx="1439862" cy="7921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2339975" y="2420938"/>
            <a:ext cx="1223963" cy="7207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292725" y="4076700"/>
            <a:ext cx="14398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ПРИНИМАЕТ ПРОБЛЕМУ</a:t>
            </a:r>
            <a:r>
              <a:rPr lang="ru-RU" sz="1400" b="1">
                <a:latin typeface="Arial Narrow" pitchFamily="34" charset="0"/>
              </a:rPr>
              <a:t>          </a:t>
            </a:r>
          </a:p>
          <a:p>
            <a:pPr algn="ctr"/>
            <a:endParaRPr lang="ru-RU" sz="1400">
              <a:latin typeface="Arial Narrow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64388" y="4076700"/>
            <a:ext cx="1441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НЕ ПРИНИМАЕТ </a:t>
            </a:r>
          </a:p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ПРОБЛЕМУ</a:t>
            </a:r>
            <a:r>
              <a:rPr lang="ru-RU" sz="1400">
                <a:latin typeface="Arial Narrow" pitchFamily="34" charset="0"/>
              </a:rPr>
              <a:t>                       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827088" y="4076700"/>
            <a:ext cx="14398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ПРИНИМАЕТ </a:t>
            </a:r>
          </a:p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 ПРОБЛЕМУ          </a:t>
            </a:r>
          </a:p>
          <a:p>
            <a:pPr algn="ctr"/>
            <a:endParaRPr lang="ru-RU" sz="1400">
              <a:solidFill>
                <a:srgbClr val="9900CC"/>
              </a:solidFill>
              <a:latin typeface="Arial Narrow" pitchFamily="34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627313" y="4076700"/>
            <a:ext cx="14414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НЕ ПРИНИМАЕТ </a:t>
            </a:r>
          </a:p>
          <a:p>
            <a:pPr algn="ctr"/>
            <a:r>
              <a:rPr lang="ru-RU" sz="1400" b="1">
                <a:solidFill>
                  <a:srgbClr val="9900CC"/>
                </a:solidFill>
                <a:latin typeface="Arial Narrow" pitchFamily="34" charset="0"/>
              </a:rPr>
              <a:t>ПРОБЛЕМУ</a:t>
            </a:r>
            <a:r>
              <a:rPr lang="ru-RU" sz="1400">
                <a:latin typeface="Arial Narrow" pitchFamily="34" charset="0"/>
              </a:rPr>
              <a:t>                       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843213" y="3573463"/>
            <a:ext cx="433387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1547813" y="3573463"/>
            <a:ext cx="431800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867400" y="3573463"/>
            <a:ext cx="431800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7451725" y="3573463"/>
            <a:ext cx="433388" cy="503237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93700" y="5387975"/>
            <a:ext cx="16398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ИЩЕТ 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  ПОМОЩЬ</a:t>
            </a:r>
            <a:r>
              <a:rPr lang="ru-RU" sz="2000" b="1">
                <a:solidFill>
                  <a:srgbClr val="008000"/>
                </a:solidFill>
                <a:latin typeface="Elephant" pitchFamily="18" charset="0"/>
              </a:rPr>
              <a:t>   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344738" y="5403850"/>
            <a:ext cx="1538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ЗАКРЫТАЯ 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СЕМЬЯ   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4238625" y="5387975"/>
            <a:ext cx="21018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ИНТУИТИВНОЕ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  ВОСПИТАНИЕ</a:t>
            </a:r>
            <a:r>
              <a:rPr lang="ru-RU" sz="2000" b="1">
                <a:solidFill>
                  <a:srgbClr val="008000"/>
                </a:solidFill>
                <a:latin typeface="Elephant" pitchFamily="18" charset="0"/>
              </a:rPr>
              <a:t>  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551613" y="5403850"/>
            <a:ext cx="24653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МУЛЬТИСЛОЖНАЯ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Elephant" pitchFamily="18" charset="0"/>
              </a:rPr>
              <a:t>СИТУАЦИЯ  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5724525" y="4652963"/>
            <a:ext cx="0" cy="720725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1331913" y="4581525"/>
            <a:ext cx="0" cy="792163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3348038" y="4652963"/>
            <a:ext cx="0" cy="7921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7885113" y="4652963"/>
            <a:ext cx="0" cy="792162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28684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pc="-15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u="sng" spc="-150" dirty="0" smtClean="0">
                <a:latin typeface="Times New Roman" pitchFamily="18" charset="0"/>
                <a:cs typeface="Times New Roman" pitchFamily="18" charset="0"/>
              </a:rPr>
              <a:t> Цель: </a:t>
            </a:r>
            <a:r>
              <a:rPr lang="ru-RU" sz="2800" dirty="0" smtClean="0"/>
              <a:t>создать единое пространство развития ребенка в семье и школе, сделать родителей участниками полноценного воспитательного процесса.</a:t>
            </a:r>
            <a:endParaRPr lang="ru-RU" sz="2800" i="1" spc="-1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Картинки по запросу дети с ов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357562"/>
            <a:ext cx="4548172" cy="2799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467600" cy="6429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Задачи: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42852"/>
          <a:ext cx="8229600" cy="264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929058" y="285728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2500306"/>
            <a:ext cx="8001056" cy="3431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250000"/>
              </a:lnSpc>
              <a:buFont typeface="Wingdings" pitchFamily="2" charset="2"/>
              <a:buChar char="v"/>
            </a:pPr>
            <a:r>
              <a:rPr lang="ru-RU" dirty="0" smtClean="0"/>
              <a:t>вооружить родителей необходимыми знаниями и умениями в области педагогики и психологии развития;</a:t>
            </a:r>
          </a:p>
          <a:p>
            <a:pPr lvl="0">
              <a:lnSpc>
                <a:spcPct val="250000"/>
              </a:lnSpc>
              <a:buFont typeface="Wingdings" pitchFamily="2" charset="2"/>
              <a:buChar char="v"/>
            </a:pPr>
            <a:r>
              <a:rPr lang="ru-RU" dirty="0" smtClean="0"/>
              <a:t>научить родителей эффективным способам взаимодействия с ребёнком;</a:t>
            </a:r>
          </a:p>
          <a:p>
            <a:pPr lvl="0">
              <a:lnSpc>
                <a:spcPct val="250000"/>
              </a:lnSpc>
              <a:buFont typeface="Wingdings" pitchFamily="2" charset="2"/>
              <a:buChar char="v"/>
            </a:pPr>
            <a:r>
              <a:rPr lang="ru-RU" dirty="0" smtClean="0"/>
              <a:t>сформировать адекватную самооценку.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261</TotalTime>
  <Words>880</Words>
  <Application>Microsoft Office PowerPoint</Application>
  <PresentationFormat>Экран (4:3)</PresentationFormat>
  <Paragraphs>207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Слайд 1</vt:lpstr>
      <vt:lpstr>Слайд 2</vt:lpstr>
      <vt:lpstr>Слайд 3</vt:lpstr>
      <vt:lpstr>Периоды, связанные со стрессом в семьях, имеющих детей с проблемами в развитии   (по Торнбалл)</vt:lpstr>
      <vt:lpstr>Специфические особенности родительского поведения</vt:lpstr>
      <vt:lpstr>Стадии адаптации семьи к ситуации рождения ребенка с проблемами</vt:lpstr>
      <vt:lpstr>Семья с «особым» ребенком</vt:lpstr>
      <vt:lpstr>Слайд 8</vt:lpstr>
      <vt:lpstr>Задачи: </vt:lpstr>
      <vt:lpstr>Информация, необходимая для организации поддержки семьи</vt:lpstr>
      <vt:lpstr>Основные формы работы с родителями детей с ОВЗ</vt:lpstr>
      <vt:lpstr>Взаимопознание и взаимоинформирование</vt:lpstr>
      <vt:lpstr>Совместная деятельность педагогов, родителей, детей</vt:lpstr>
      <vt:lpstr>Непрерывное образование воспитывающих взрослых</vt:lpstr>
      <vt:lpstr>Модель формирования позиции родителей «особого» ребенка</vt:lpstr>
      <vt:lpstr>В основу совместной деятельности семьи и педагогов заложены следующие принципы: </vt:lpstr>
      <vt:lpstr>ЭТАПЫ ПСИХОЛОГО-ПЕДАГОГИЧЕСКОГО СОПРОВОЖДЕНИЯ  СЕМЕЙ С ДЕТЬМИ С ОВЗ</vt:lpstr>
      <vt:lpstr>Результататы  успешной  работы :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РАБОТЫ С РОДИТЕЛЯМИ ДЕТЕЙ С ОВЗ </dc:title>
  <dc:creator>User</dc:creator>
  <cp:lastModifiedBy>Admin</cp:lastModifiedBy>
  <cp:revision>18</cp:revision>
  <dcterms:created xsi:type="dcterms:W3CDTF">2014-11-02T08:25:25Z</dcterms:created>
  <dcterms:modified xsi:type="dcterms:W3CDTF">2018-03-30T12:16:04Z</dcterms:modified>
</cp:coreProperties>
</file>