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7" r:id="rId2"/>
    <p:sldId id="259" r:id="rId3"/>
    <p:sldId id="261" r:id="rId4"/>
    <p:sldId id="269" r:id="rId5"/>
    <p:sldId id="267" r:id="rId6"/>
    <p:sldId id="266" r:id="rId7"/>
    <p:sldId id="263" r:id="rId8"/>
    <p:sldId id="268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9"/>
    <a:srgbClr val="21FF85"/>
    <a:srgbClr val="F09252"/>
    <a:srgbClr val="C5E0B4"/>
    <a:srgbClr val="42C180"/>
    <a:srgbClr val="FFF8E1"/>
    <a:srgbClr val="FE9738"/>
    <a:srgbClr val="39C3FC"/>
    <a:srgbClr val="248BFF"/>
    <a:srgbClr val="ED7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31A-8329-465A-899E-79A1B9EB510F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FA731-336B-4A25-A699-5B56E072E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585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A731-336B-4A25-A699-5B56E072E1C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661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A731-336B-4A25-A699-5B56E072E1C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42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ECB-BC5D-4D5C-A3F0-41B49CB6C544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9442-AAEE-4FC9-A10E-69E0E537B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92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ECB-BC5D-4D5C-A3F0-41B49CB6C544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9442-AAEE-4FC9-A10E-69E0E537B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5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ECB-BC5D-4D5C-A3F0-41B49CB6C544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9442-AAEE-4FC9-A10E-69E0E537B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98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ECB-BC5D-4D5C-A3F0-41B49CB6C544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9442-AAEE-4FC9-A10E-69E0E537B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2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ECB-BC5D-4D5C-A3F0-41B49CB6C544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9442-AAEE-4FC9-A10E-69E0E537B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69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ECB-BC5D-4D5C-A3F0-41B49CB6C544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9442-AAEE-4FC9-A10E-69E0E537B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44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ECB-BC5D-4D5C-A3F0-41B49CB6C544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9442-AAEE-4FC9-A10E-69E0E537B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90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ECB-BC5D-4D5C-A3F0-41B49CB6C544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9442-AAEE-4FC9-A10E-69E0E537B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9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ECB-BC5D-4D5C-A3F0-41B49CB6C544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9442-AAEE-4FC9-A10E-69E0E537B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2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ECB-BC5D-4D5C-A3F0-41B49CB6C544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9442-AAEE-4FC9-A10E-69E0E537B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76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ECB-BC5D-4D5C-A3F0-41B49CB6C544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9442-AAEE-4FC9-A10E-69E0E537B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54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3EECB-BC5D-4D5C-A3F0-41B49CB6C544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19442-AAEE-4FC9-A10E-69E0E537B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34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0" y="6268115"/>
            <a:ext cx="12192000" cy="589885"/>
            <a:chOff x="0" y="6268115"/>
            <a:chExt cx="12192000" cy="58988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6268115"/>
              <a:ext cx="12192000" cy="3914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6373640"/>
              <a:ext cx="12192000" cy="48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Заголовок 8"/>
          <p:cNvSpPr txBox="1">
            <a:spLocks/>
          </p:cNvSpPr>
          <p:nvPr/>
        </p:nvSpPr>
        <p:spPr>
          <a:xfrm>
            <a:off x="5055036" y="5724963"/>
            <a:ext cx="2081926" cy="509954"/>
          </a:xfrm>
          <a:prstGeom prst="rect">
            <a:avLst/>
          </a:prstGeom>
        </p:spPr>
        <p:txBody>
          <a:bodyPr vert="horz" lIns="91419" tIns="45709" rIns="91419" bIns="4570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Краснодар</a:t>
            </a:r>
          </a:p>
          <a:p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15.12.2023</a:t>
            </a:r>
            <a:endParaRPr lang="ru-RU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661" y="2637148"/>
            <a:ext cx="68102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 процедуре проведения итогового собеседования 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по русскому языку</a:t>
            </a:r>
            <a:endParaRPr lang="ru-RU" sz="40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73249" y="5033172"/>
            <a:ext cx="468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Личман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Людмила Александровна,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аместитель руководителя ГКУ КК ЦОКО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0" y="-6909"/>
            <a:ext cx="12192000" cy="838752"/>
          </a:xfrm>
          <a:prstGeom prst="rect">
            <a:avLst/>
          </a:prstGeom>
          <a:solidFill>
            <a:srgbClr val="FFE89E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2615284" y="83383"/>
            <a:ext cx="6961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Государственное казенное учреждение Краснодарского края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Центр оценки качества образования</a:t>
            </a:r>
            <a:endParaRPr lang="ru-RU" sz="20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0" y="801019"/>
            <a:ext cx="12192000" cy="589885"/>
            <a:chOff x="0" y="6268115"/>
            <a:chExt cx="12192000" cy="589885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6268115"/>
              <a:ext cx="12192000" cy="3914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6373640"/>
              <a:ext cx="12192000" cy="48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" r="8184"/>
          <a:stretch/>
        </p:blipFill>
        <p:spPr>
          <a:xfrm>
            <a:off x="303611" y="1775358"/>
            <a:ext cx="5069942" cy="3257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317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24;p4"/>
          <p:cNvGrpSpPr/>
          <p:nvPr/>
        </p:nvGrpSpPr>
        <p:grpSpPr>
          <a:xfrm>
            <a:off x="10103928" y="119306"/>
            <a:ext cx="1873691" cy="1533674"/>
            <a:chOff x="5791131" y="1800348"/>
            <a:chExt cx="4837936" cy="3960000"/>
          </a:xfrm>
        </p:grpSpPr>
        <p:sp>
          <p:nvSpPr>
            <p:cNvPr id="6" name="Google Shape;26;p4"/>
            <p:cNvSpPr/>
            <p:nvPr/>
          </p:nvSpPr>
          <p:spPr>
            <a:xfrm>
              <a:off x="6051896" y="1800348"/>
              <a:ext cx="3960000" cy="3960000"/>
            </a:xfrm>
            <a:prstGeom prst="ellipse">
              <a:avLst/>
            </a:prstGeom>
            <a:solidFill>
              <a:srgbClr val="FFCB25">
                <a:alpha val="4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" name="Google Shape;25;p4"/>
            <p:cNvSpPr/>
            <p:nvPr/>
          </p:nvSpPr>
          <p:spPr>
            <a:xfrm>
              <a:off x="6996686" y="3977715"/>
              <a:ext cx="2978715" cy="1782633"/>
            </a:xfrm>
            <a:custGeom>
              <a:avLst/>
              <a:gdLst/>
              <a:ahLst/>
              <a:cxnLst/>
              <a:rect l="l" t="t" r="r" b="b"/>
              <a:pathLst>
                <a:path w="2978715" h="1782633" extrusionOk="0">
                  <a:moveTo>
                    <a:pt x="1910790" y="0"/>
                  </a:moveTo>
                  <a:cubicBezTo>
                    <a:pt x="2252516" y="0"/>
                    <a:pt x="2574023" y="86570"/>
                    <a:pt x="2854576" y="238975"/>
                  </a:cubicBezTo>
                  <a:lnTo>
                    <a:pt x="2978715" y="314392"/>
                  </a:lnTo>
                  <a:lnTo>
                    <a:pt x="2958908" y="391425"/>
                  </a:lnTo>
                  <a:cubicBezTo>
                    <a:pt x="2708217" y="1197421"/>
                    <a:pt x="1956414" y="1782633"/>
                    <a:pt x="1067925" y="1782633"/>
                  </a:cubicBezTo>
                  <a:cubicBezTo>
                    <a:pt x="726199" y="1782633"/>
                    <a:pt x="404692" y="1696063"/>
                    <a:pt x="124140" y="1543658"/>
                  </a:cubicBezTo>
                  <a:lnTo>
                    <a:pt x="0" y="1468241"/>
                  </a:lnTo>
                  <a:lnTo>
                    <a:pt x="19807" y="1391209"/>
                  </a:lnTo>
                  <a:cubicBezTo>
                    <a:pt x="270498" y="585213"/>
                    <a:pt x="1022302" y="0"/>
                    <a:pt x="1910790" y="0"/>
                  </a:cubicBezTo>
                  <a:close/>
                </a:path>
              </a:pathLst>
            </a:cu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28;p4"/>
            <p:cNvSpPr/>
            <p:nvPr/>
          </p:nvSpPr>
          <p:spPr>
            <a:xfrm>
              <a:off x="8983320" y="2169032"/>
              <a:ext cx="1440000" cy="144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9;p4"/>
            <p:cNvSpPr/>
            <p:nvPr/>
          </p:nvSpPr>
          <p:spPr>
            <a:xfrm>
              <a:off x="8727501" y="1887571"/>
              <a:ext cx="720000" cy="72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30;p4"/>
            <p:cNvSpPr/>
            <p:nvPr/>
          </p:nvSpPr>
          <p:spPr>
            <a:xfrm>
              <a:off x="9644936" y="1989032"/>
              <a:ext cx="360000" cy="36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31;p4"/>
            <p:cNvSpPr/>
            <p:nvPr/>
          </p:nvSpPr>
          <p:spPr>
            <a:xfrm>
              <a:off x="10269067" y="3614675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32;p4"/>
            <p:cNvSpPr/>
            <p:nvPr/>
          </p:nvSpPr>
          <p:spPr>
            <a:xfrm>
              <a:off x="6191293" y="4390673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33;p4"/>
            <p:cNvSpPr/>
            <p:nvPr/>
          </p:nvSpPr>
          <p:spPr>
            <a:xfrm>
              <a:off x="5791131" y="4179429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34;p4"/>
            <p:cNvSpPr/>
            <p:nvPr/>
          </p:nvSpPr>
          <p:spPr>
            <a:xfrm>
              <a:off x="9869048" y="3906960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1A779D68-D77F-1F83-CD3A-7C753FDEC3D1}"/>
              </a:ext>
            </a:extLst>
          </p:cNvPr>
          <p:cNvSpPr/>
          <p:nvPr/>
        </p:nvSpPr>
        <p:spPr>
          <a:xfrm>
            <a:off x="336705" y="1321781"/>
            <a:ext cx="9854082" cy="1477328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Федеральный закон </a:t>
            </a:r>
            <a:r>
              <a:rPr lang="ru-RU" dirty="0"/>
              <a:t>«Об образовании в Российской Федерации» от 29.12.2012 г. № 273-ФЗ 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Порядок </a:t>
            </a:r>
            <a:r>
              <a:rPr lang="ru-RU" dirty="0"/>
              <a:t>проведения государственной итоговой аттестации по образовательным программам основного общего образования, </a:t>
            </a:r>
            <a:r>
              <a:rPr lang="ru-RU" dirty="0" smtClean="0"/>
              <a:t>утверждённый </a:t>
            </a:r>
            <a:r>
              <a:rPr lang="ru-RU" dirty="0"/>
              <a:t>приказом </a:t>
            </a:r>
            <a:r>
              <a:rPr lang="ru-RU" dirty="0" err="1"/>
              <a:t>Минпросвещения</a:t>
            </a:r>
            <a:r>
              <a:rPr lang="ru-RU" dirty="0"/>
              <a:t> России и </a:t>
            </a:r>
            <a:r>
              <a:rPr lang="ru-RU" dirty="0" err="1"/>
              <a:t>Рособрнадзора</a:t>
            </a:r>
            <a:r>
              <a:rPr lang="ru-RU" dirty="0"/>
              <a:t> </a:t>
            </a:r>
            <a:r>
              <a:rPr lang="ru-RU" dirty="0" smtClean="0"/>
              <a:t>от </a:t>
            </a:r>
            <a:r>
              <a:rPr lang="ru-RU" dirty="0"/>
              <a:t>04.04.2023 г. № </a:t>
            </a:r>
            <a:r>
              <a:rPr lang="ru-RU" dirty="0" smtClean="0"/>
              <a:t>232/551 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0" y="6257271"/>
            <a:ext cx="12192000" cy="589885"/>
            <a:chOff x="0" y="6268115"/>
            <a:chExt cx="12192000" cy="58988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6268115"/>
              <a:ext cx="12192000" cy="3914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6373640"/>
              <a:ext cx="12192000" cy="48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0" y="2167"/>
            <a:ext cx="12192000" cy="1137117"/>
          </a:xfrm>
          <a:prstGeom prst="rect">
            <a:avLst/>
          </a:prstGeom>
          <a:solidFill>
            <a:srgbClr val="FFE89E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D306ACCF-31DF-C624-3A12-FF72DCA05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4632" y="563474"/>
            <a:ext cx="1393347" cy="66711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-132197" y="271086"/>
            <a:ext cx="9311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Для чего проводится итоговое собеседование?</a:t>
            </a:r>
            <a:endParaRPr lang="ru-RU" sz="3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9727" y="3140504"/>
            <a:ext cx="4030977" cy="1508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0"/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 государственной итоговой аттестации допускаются обучающиеся, имеющие: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(п.7. Порядка ГИА)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04" y="2865633"/>
            <a:ext cx="789565" cy="789565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6096000" y="5315082"/>
            <a:ext cx="4944774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Проверяются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коммуникативные навыки  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96000" y="4048447"/>
            <a:ext cx="63454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результат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«зачет» за итоговое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собеседование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по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русскому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языку;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96000" y="2811528"/>
            <a:ext cx="61771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годовые </a:t>
            </a:r>
            <a:r>
              <a:rPr lang="ru-RU" sz="2400" b="1" dirty="0"/>
              <a:t>отметки </a:t>
            </a:r>
            <a:r>
              <a:rPr lang="ru-RU" sz="2400" dirty="0"/>
              <a:t>по всем учебным предметам учебного плана за 9 класс </a:t>
            </a:r>
            <a:endParaRPr lang="ru-RU" sz="2400" dirty="0" smtClean="0"/>
          </a:p>
          <a:p>
            <a:r>
              <a:rPr lang="ru-RU" sz="2400" b="1" dirty="0" smtClean="0"/>
              <a:t>не </a:t>
            </a:r>
            <a:r>
              <a:rPr lang="ru-RU" sz="2400" b="1" dirty="0"/>
              <a:t>ниже </a:t>
            </a:r>
            <a:r>
              <a:rPr lang="ru-RU" sz="2400" b="1" dirty="0" smtClean="0"/>
              <a:t>удовлетворительных;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36704" y="5368303"/>
            <a:ext cx="490488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Принимают участие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все девятиклассники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Стрелка: вправо 10">
            <a:extLst>
              <a:ext uri="{FF2B5EF4-FFF2-40B4-BE49-F238E27FC236}">
                <a16:creationId xmlns:a16="http://schemas.microsoft.com/office/drawing/2014/main" id="{833A9657-2210-F9E7-BD1A-FAE6162C2656}"/>
              </a:ext>
            </a:extLst>
          </p:cNvPr>
          <p:cNvSpPr/>
          <p:nvPr/>
        </p:nvSpPr>
        <p:spPr>
          <a:xfrm>
            <a:off x="5506673" y="2899770"/>
            <a:ext cx="522413" cy="618116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: вправо 10">
            <a:extLst>
              <a:ext uri="{FF2B5EF4-FFF2-40B4-BE49-F238E27FC236}">
                <a16:creationId xmlns:a16="http://schemas.microsoft.com/office/drawing/2014/main" id="{833A9657-2210-F9E7-BD1A-FAE6162C2656}"/>
              </a:ext>
            </a:extLst>
          </p:cNvPr>
          <p:cNvSpPr/>
          <p:nvPr/>
        </p:nvSpPr>
        <p:spPr>
          <a:xfrm>
            <a:off x="5506672" y="4154887"/>
            <a:ext cx="522413" cy="618116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3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7890" y="1743660"/>
            <a:ext cx="4854132" cy="4398521"/>
          </a:xfrm>
          <a:prstGeom prst="rect">
            <a:avLst/>
          </a:prstGeom>
          <a:solidFill>
            <a:srgbClr val="FFF8E1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Google Shape;24;p4"/>
          <p:cNvGrpSpPr/>
          <p:nvPr/>
        </p:nvGrpSpPr>
        <p:grpSpPr>
          <a:xfrm>
            <a:off x="10096813" y="155655"/>
            <a:ext cx="1873691" cy="1533674"/>
            <a:chOff x="5791131" y="1800348"/>
            <a:chExt cx="4837936" cy="3960000"/>
          </a:xfrm>
        </p:grpSpPr>
        <p:sp>
          <p:nvSpPr>
            <p:cNvPr id="5" name="Google Shape;25;p4"/>
            <p:cNvSpPr/>
            <p:nvPr/>
          </p:nvSpPr>
          <p:spPr>
            <a:xfrm>
              <a:off x="6996686" y="3977715"/>
              <a:ext cx="2978715" cy="1782633"/>
            </a:xfrm>
            <a:custGeom>
              <a:avLst/>
              <a:gdLst/>
              <a:ahLst/>
              <a:cxnLst/>
              <a:rect l="l" t="t" r="r" b="b"/>
              <a:pathLst>
                <a:path w="2978715" h="1782633" extrusionOk="0">
                  <a:moveTo>
                    <a:pt x="1910790" y="0"/>
                  </a:moveTo>
                  <a:cubicBezTo>
                    <a:pt x="2252516" y="0"/>
                    <a:pt x="2574023" y="86570"/>
                    <a:pt x="2854576" y="238975"/>
                  </a:cubicBezTo>
                  <a:lnTo>
                    <a:pt x="2978715" y="314392"/>
                  </a:lnTo>
                  <a:lnTo>
                    <a:pt x="2958908" y="391425"/>
                  </a:lnTo>
                  <a:cubicBezTo>
                    <a:pt x="2708217" y="1197421"/>
                    <a:pt x="1956414" y="1782633"/>
                    <a:pt x="1067925" y="1782633"/>
                  </a:cubicBezTo>
                  <a:cubicBezTo>
                    <a:pt x="726199" y="1782633"/>
                    <a:pt x="404692" y="1696063"/>
                    <a:pt x="124140" y="1543658"/>
                  </a:cubicBezTo>
                  <a:lnTo>
                    <a:pt x="0" y="1468241"/>
                  </a:lnTo>
                  <a:lnTo>
                    <a:pt x="19807" y="1391209"/>
                  </a:lnTo>
                  <a:cubicBezTo>
                    <a:pt x="270498" y="585213"/>
                    <a:pt x="1022302" y="0"/>
                    <a:pt x="1910790" y="0"/>
                  </a:cubicBezTo>
                  <a:close/>
                </a:path>
              </a:pathLst>
            </a:cu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26;p4"/>
            <p:cNvSpPr/>
            <p:nvPr/>
          </p:nvSpPr>
          <p:spPr>
            <a:xfrm>
              <a:off x="6103347" y="1800348"/>
              <a:ext cx="3960000" cy="3960000"/>
            </a:xfrm>
            <a:prstGeom prst="ellipse">
              <a:avLst/>
            </a:prstGeom>
            <a:solidFill>
              <a:srgbClr val="FFCB25">
                <a:alpha val="4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27;p4"/>
            <p:cNvSpPr/>
            <p:nvPr/>
          </p:nvSpPr>
          <p:spPr>
            <a:xfrm>
              <a:off x="6103347" y="3570304"/>
              <a:ext cx="2189507" cy="2190044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28;p4"/>
            <p:cNvSpPr/>
            <p:nvPr/>
          </p:nvSpPr>
          <p:spPr>
            <a:xfrm>
              <a:off x="8983320" y="2169032"/>
              <a:ext cx="1440000" cy="144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9;p4"/>
            <p:cNvSpPr/>
            <p:nvPr/>
          </p:nvSpPr>
          <p:spPr>
            <a:xfrm>
              <a:off x="8727501" y="1887571"/>
              <a:ext cx="720000" cy="72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30;p4"/>
            <p:cNvSpPr/>
            <p:nvPr/>
          </p:nvSpPr>
          <p:spPr>
            <a:xfrm>
              <a:off x="9644936" y="1989032"/>
              <a:ext cx="360000" cy="36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31;p4"/>
            <p:cNvSpPr/>
            <p:nvPr/>
          </p:nvSpPr>
          <p:spPr>
            <a:xfrm>
              <a:off x="10269067" y="3614675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32;p4"/>
            <p:cNvSpPr/>
            <p:nvPr/>
          </p:nvSpPr>
          <p:spPr>
            <a:xfrm>
              <a:off x="6191293" y="4390673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33;p4"/>
            <p:cNvSpPr/>
            <p:nvPr/>
          </p:nvSpPr>
          <p:spPr>
            <a:xfrm>
              <a:off x="5791131" y="4179429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34;p4"/>
            <p:cNvSpPr/>
            <p:nvPr/>
          </p:nvSpPr>
          <p:spPr>
            <a:xfrm>
              <a:off x="9869048" y="3906960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0" y="6268115"/>
            <a:ext cx="12192000" cy="589885"/>
            <a:chOff x="0" y="6268115"/>
            <a:chExt cx="12192000" cy="58988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6268115"/>
              <a:ext cx="12192000" cy="3914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6373640"/>
              <a:ext cx="12192000" cy="48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0" y="-10767"/>
            <a:ext cx="12192000" cy="1137117"/>
          </a:xfrm>
          <a:prstGeom prst="rect">
            <a:avLst/>
          </a:prstGeom>
          <a:solidFill>
            <a:srgbClr val="FFE89E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D306ACCF-31DF-C624-3A12-FF72DCA05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4632" y="563474"/>
            <a:ext cx="1393347" cy="66711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88999" y="228731"/>
            <a:ext cx="10275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Почему определено три даты итогового собеседования?</a:t>
            </a:r>
            <a:endParaRPr lang="ru-RU" sz="3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29832" y="1349531"/>
            <a:ext cx="3492445" cy="677108"/>
          </a:xfrm>
          <a:prstGeom prst="rect">
            <a:avLst/>
          </a:prstGeom>
          <a:solidFill>
            <a:srgbClr val="FFF8E1"/>
          </a:solidFill>
          <a:ln w="19050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ru-RU" sz="2000" dirty="0"/>
              <a:t>Основной срок </a:t>
            </a:r>
            <a:r>
              <a:rPr lang="ru-RU" sz="2000" dirty="0" smtClean="0"/>
              <a:t>проведения</a:t>
            </a:r>
          </a:p>
          <a:p>
            <a:r>
              <a:rPr lang="ru-RU" sz="1800" b="0" dirty="0" smtClean="0"/>
              <a:t>(П.18 Порядка ГИА)</a:t>
            </a:r>
            <a:endParaRPr lang="ru-RU" sz="1800" b="0" dirty="0"/>
          </a:p>
        </p:txBody>
      </p:sp>
      <p:sp>
        <p:nvSpPr>
          <p:cNvPr id="45" name="TextBox 44"/>
          <p:cNvSpPr txBox="1"/>
          <p:nvPr/>
        </p:nvSpPr>
        <p:spPr>
          <a:xfrm>
            <a:off x="6715544" y="3962239"/>
            <a:ext cx="3894900" cy="646331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Дополнительные сроки </a:t>
            </a:r>
          </a:p>
          <a:p>
            <a:pPr algn="ctr"/>
            <a:r>
              <a:rPr lang="ru-RU" dirty="0" smtClean="0"/>
              <a:t>(п.24 Порядка ГИА)</a:t>
            </a:r>
            <a:endParaRPr lang="ru-RU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8F19F7-BD28-2BAA-0687-8F14547C52AC}"/>
              </a:ext>
            </a:extLst>
          </p:cNvPr>
          <p:cNvSpPr txBox="1"/>
          <p:nvPr/>
        </p:nvSpPr>
        <p:spPr>
          <a:xfrm>
            <a:off x="5783882" y="1152768"/>
            <a:ext cx="5411098" cy="25545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Для тех, кто: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получил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«незачёт»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не пришел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 уважительным причинам, подтвержденным документально;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не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завершил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уважительным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причинам;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был удален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за нарушение Порядка проведения итогового собеседования</a:t>
            </a:r>
            <a:endParaRPr lang="ru-RU" sz="2000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19" y="2691932"/>
            <a:ext cx="3824472" cy="305957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673" y="4404453"/>
            <a:ext cx="2562960" cy="205036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161" y="4397633"/>
            <a:ext cx="2562959" cy="2050367"/>
          </a:xfrm>
          <a:prstGeom prst="rect">
            <a:avLst/>
          </a:prstGeom>
        </p:spPr>
      </p:pic>
      <p:sp>
        <p:nvSpPr>
          <p:cNvPr id="34" name="Стрелка: вправо 10">
            <a:extLst>
              <a:ext uri="{FF2B5EF4-FFF2-40B4-BE49-F238E27FC236}">
                <a16:creationId xmlns:a16="http://schemas.microsoft.com/office/drawing/2014/main" id="{833A9657-2210-F9E7-BD1A-FAE6162C2656}"/>
              </a:ext>
            </a:extLst>
          </p:cNvPr>
          <p:cNvSpPr/>
          <p:nvPr/>
        </p:nvSpPr>
        <p:spPr>
          <a:xfrm rot="5400000">
            <a:off x="8485222" y="3491892"/>
            <a:ext cx="355544" cy="618116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7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24;p4"/>
          <p:cNvGrpSpPr/>
          <p:nvPr/>
        </p:nvGrpSpPr>
        <p:grpSpPr>
          <a:xfrm>
            <a:off x="10090426" y="130196"/>
            <a:ext cx="1873691" cy="1533674"/>
            <a:chOff x="5791131" y="1800348"/>
            <a:chExt cx="4837936" cy="3960000"/>
          </a:xfrm>
        </p:grpSpPr>
        <p:sp>
          <p:nvSpPr>
            <p:cNvPr id="5" name="Google Shape;25;p4"/>
            <p:cNvSpPr/>
            <p:nvPr/>
          </p:nvSpPr>
          <p:spPr>
            <a:xfrm>
              <a:off x="6996686" y="3977715"/>
              <a:ext cx="2978715" cy="1782633"/>
            </a:xfrm>
            <a:custGeom>
              <a:avLst/>
              <a:gdLst/>
              <a:ahLst/>
              <a:cxnLst/>
              <a:rect l="l" t="t" r="r" b="b"/>
              <a:pathLst>
                <a:path w="2978715" h="1782633" extrusionOk="0">
                  <a:moveTo>
                    <a:pt x="1910790" y="0"/>
                  </a:moveTo>
                  <a:cubicBezTo>
                    <a:pt x="2252516" y="0"/>
                    <a:pt x="2574023" y="86570"/>
                    <a:pt x="2854576" y="238975"/>
                  </a:cubicBezTo>
                  <a:lnTo>
                    <a:pt x="2978715" y="314392"/>
                  </a:lnTo>
                  <a:lnTo>
                    <a:pt x="2958908" y="391425"/>
                  </a:lnTo>
                  <a:cubicBezTo>
                    <a:pt x="2708217" y="1197421"/>
                    <a:pt x="1956414" y="1782633"/>
                    <a:pt x="1067925" y="1782633"/>
                  </a:cubicBezTo>
                  <a:cubicBezTo>
                    <a:pt x="726199" y="1782633"/>
                    <a:pt x="404692" y="1696063"/>
                    <a:pt x="124140" y="1543658"/>
                  </a:cubicBezTo>
                  <a:lnTo>
                    <a:pt x="0" y="1468241"/>
                  </a:lnTo>
                  <a:lnTo>
                    <a:pt x="19807" y="1391209"/>
                  </a:lnTo>
                  <a:cubicBezTo>
                    <a:pt x="270498" y="585213"/>
                    <a:pt x="1022302" y="0"/>
                    <a:pt x="1910790" y="0"/>
                  </a:cubicBezTo>
                  <a:close/>
                </a:path>
              </a:pathLst>
            </a:cu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26;p4"/>
            <p:cNvSpPr/>
            <p:nvPr/>
          </p:nvSpPr>
          <p:spPr>
            <a:xfrm>
              <a:off x="6103347" y="1800348"/>
              <a:ext cx="3960000" cy="3960000"/>
            </a:xfrm>
            <a:prstGeom prst="ellipse">
              <a:avLst/>
            </a:prstGeom>
            <a:solidFill>
              <a:srgbClr val="FFCB25">
                <a:alpha val="4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27;p4"/>
            <p:cNvSpPr/>
            <p:nvPr/>
          </p:nvSpPr>
          <p:spPr>
            <a:xfrm>
              <a:off x="6103347" y="3570304"/>
              <a:ext cx="2189507" cy="2190044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28;p4"/>
            <p:cNvSpPr/>
            <p:nvPr/>
          </p:nvSpPr>
          <p:spPr>
            <a:xfrm>
              <a:off x="8983320" y="2169032"/>
              <a:ext cx="1440000" cy="144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9;p4"/>
            <p:cNvSpPr/>
            <p:nvPr/>
          </p:nvSpPr>
          <p:spPr>
            <a:xfrm>
              <a:off x="8727501" y="1887571"/>
              <a:ext cx="720000" cy="72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30;p4"/>
            <p:cNvSpPr/>
            <p:nvPr/>
          </p:nvSpPr>
          <p:spPr>
            <a:xfrm>
              <a:off x="9644936" y="1989032"/>
              <a:ext cx="360000" cy="36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31;p4"/>
            <p:cNvSpPr/>
            <p:nvPr/>
          </p:nvSpPr>
          <p:spPr>
            <a:xfrm>
              <a:off x="10269067" y="3614675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32;p4"/>
            <p:cNvSpPr/>
            <p:nvPr/>
          </p:nvSpPr>
          <p:spPr>
            <a:xfrm>
              <a:off x="6191293" y="4390673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33;p4"/>
            <p:cNvSpPr/>
            <p:nvPr/>
          </p:nvSpPr>
          <p:spPr>
            <a:xfrm>
              <a:off x="5791131" y="4179429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34;p4"/>
            <p:cNvSpPr/>
            <p:nvPr/>
          </p:nvSpPr>
          <p:spPr>
            <a:xfrm>
              <a:off x="9869048" y="3906960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0" y="6268115"/>
            <a:ext cx="12192000" cy="589885"/>
            <a:chOff x="0" y="6268115"/>
            <a:chExt cx="12192000" cy="58988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6268115"/>
              <a:ext cx="12192000" cy="3914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6373640"/>
              <a:ext cx="12192000" cy="48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0" y="-10767"/>
            <a:ext cx="12192000" cy="1137117"/>
          </a:xfrm>
          <a:prstGeom prst="rect">
            <a:avLst/>
          </a:prstGeom>
          <a:solidFill>
            <a:srgbClr val="FFE89E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D306ACCF-31DF-C624-3A12-FF72DCA05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4632" y="563474"/>
            <a:ext cx="1393347" cy="66711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7077" y="229473"/>
            <a:ext cx="10752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Нужно ли писать заявление на итоговое собеседование?</a:t>
            </a:r>
            <a:endParaRPr lang="ru-RU" sz="3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8F19F7-BD28-2BAA-0687-8F14547C52AC}"/>
              </a:ext>
            </a:extLst>
          </p:cNvPr>
          <p:cNvSpPr txBox="1"/>
          <p:nvPr/>
        </p:nvSpPr>
        <p:spPr>
          <a:xfrm>
            <a:off x="5671126" y="2201638"/>
            <a:ext cx="6153565" cy="240065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Подают заявление обучающиеся или их родители (законные представители), уполномоченные лица по доверенности;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С собой необходимо иметь паспорт (участникам с ОВЗ дополнительно – копию рекомендаций ПМПК, инвалидам и детям-инвалидам – оригинал или заверенную копию справки МСЭ);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096000" y="5513968"/>
            <a:ext cx="1871411" cy="707886"/>
          </a:xfrm>
          <a:prstGeom prst="rect">
            <a:avLst/>
          </a:prstGeom>
          <a:ln w="19050">
            <a:solidFill>
              <a:srgbClr val="ED7E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до 30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января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включительно 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452150" y="1201540"/>
            <a:ext cx="217092" cy="726750"/>
            <a:chOff x="4902005" y="5068995"/>
            <a:chExt cx="217092" cy="726750"/>
          </a:xfrm>
        </p:grpSpPr>
        <p:sp>
          <p:nvSpPr>
            <p:cNvPr id="39" name="Блок-схема: ручное управление 38"/>
            <p:cNvSpPr/>
            <p:nvPr/>
          </p:nvSpPr>
          <p:spPr>
            <a:xfrm>
              <a:off x="4902005" y="5068995"/>
              <a:ext cx="217092" cy="485194"/>
            </a:xfrm>
            <a:prstGeom prst="flowChartManualOperation">
              <a:avLst/>
            </a:prstGeom>
            <a:solidFill>
              <a:srgbClr val="ED7E33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Блок-схема: узел 39"/>
            <p:cNvSpPr/>
            <p:nvPr/>
          </p:nvSpPr>
          <p:spPr>
            <a:xfrm>
              <a:off x="4924545" y="5635758"/>
              <a:ext cx="172011" cy="159987"/>
            </a:xfrm>
            <a:prstGeom prst="flowChartConnector">
              <a:avLst/>
            </a:prstGeom>
            <a:solidFill>
              <a:srgbClr val="ED7E33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448F19F7-BD28-2BAA-0687-8F14547C52AC}"/>
              </a:ext>
            </a:extLst>
          </p:cNvPr>
          <p:cNvSpPr txBox="1"/>
          <p:nvPr/>
        </p:nvSpPr>
        <p:spPr>
          <a:xfrm>
            <a:off x="5738781" y="4654111"/>
            <a:ext cx="6085911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Родителям (законным представителям) необходимо ознакомиться с заявлением и поставить свою подпись</a:t>
            </a:r>
            <a:endParaRPr lang="ru-RU" sz="2000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85565" y="1239291"/>
            <a:ext cx="8182943" cy="707886"/>
          </a:xfrm>
          <a:prstGeom prst="rect">
            <a:avLst/>
          </a:prstGeom>
          <a:ln w="19050">
            <a:solidFill>
              <a:srgbClr val="ED7E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Заявления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участники подают в школе не позднее чем за две недели до начала проведения итогового собеседования (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19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Порядка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ГИА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Стрелка: вправо 10">
            <a:extLst>
              <a:ext uri="{FF2B5EF4-FFF2-40B4-BE49-F238E27FC236}">
                <a16:creationId xmlns:a16="http://schemas.microsoft.com/office/drawing/2014/main" id="{833A9657-2210-F9E7-BD1A-FAE6162C2656}"/>
              </a:ext>
            </a:extLst>
          </p:cNvPr>
          <p:cNvSpPr/>
          <p:nvPr/>
        </p:nvSpPr>
        <p:spPr>
          <a:xfrm>
            <a:off x="5456818" y="5603738"/>
            <a:ext cx="563926" cy="618116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52" y="2214093"/>
            <a:ext cx="5288966" cy="373151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306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6523365" y="4966073"/>
            <a:ext cx="3527132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ru-RU" b="0" dirty="0" smtClean="0"/>
              <a:t>Участники </a:t>
            </a:r>
            <a:br>
              <a:rPr lang="ru-RU" b="0" dirty="0" smtClean="0"/>
            </a:br>
            <a:r>
              <a:rPr lang="ru-RU" dirty="0" smtClean="0"/>
              <a:t>удаляются </a:t>
            </a:r>
            <a:r>
              <a:rPr lang="ru-RU" dirty="0"/>
              <a:t>с итогового </a:t>
            </a:r>
            <a:r>
              <a:rPr lang="ru-RU" dirty="0" smtClean="0"/>
              <a:t>собеседования </a:t>
            </a:r>
            <a:r>
              <a:rPr lang="ru-RU" sz="1800" b="0" dirty="0" smtClean="0"/>
              <a:t>(п.22 Порядка)</a:t>
            </a:r>
            <a:endParaRPr lang="ru-RU" sz="1800" b="0" dirty="0"/>
          </a:p>
        </p:txBody>
      </p:sp>
      <p:grpSp>
        <p:nvGrpSpPr>
          <p:cNvPr id="4" name="Google Shape;24;p4"/>
          <p:cNvGrpSpPr/>
          <p:nvPr/>
        </p:nvGrpSpPr>
        <p:grpSpPr>
          <a:xfrm>
            <a:off x="10094908" y="122630"/>
            <a:ext cx="1873691" cy="1533674"/>
            <a:chOff x="5791131" y="1800348"/>
            <a:chExt cx="4837936" cy="3960000"/>
          </a:xfrm>
        </p:grpSpPr>
        <p:sp>
          <p:nvSpPr>
            <p:cNvPr id="5" name="Google Shape;25;p4"/>
            <p:cNvSpPr/>
            <p:nvPr/>
          </p:nvSpPr>
          <p:spPr>
            <a:xfrm>
              <a:off x="6996686" y="3977715"/>
              <a:ext cx="2978715" cy="1782633"/>
            </a:xfrm>
            <a:custGeom>
              <a:avLst/>
              <a:gdLst/>
              <a:ahLst/>
              <a:cxnLst/>
              <a:rect l="l" t="t" r="r" b="b"/>
              <a:pathLst>
                <a:path w="2978715" h="1782633" extrusionOk="0">
                  <a:moveTo>
                    <a:pt x="1910790" y="0"/>
                  </a:moveTo>
                  <a:cubicBezTo>
                    <a:pt x="2252516" y="0"/>
                    <a:pt x="2574023" y="86570"/>
                    <a:pt x="2854576" y="238975"/>
                  </a:cubicBezTo>
                  <a:lnTo>
                    <a:pt x="2978715" y="314392"/>
                  </a:lnTo>
                  <a:lnTo>
                    <a:pt x="2958908" y="391425"/>
                  </a:lnTo>
                  <a:cubicBezTo>
                    <a:pt x="2708217" y="1197421"/>
                    <a:pt x="1956414" y="1782633"/>
                    <a:pt x="1067925" y="1782633"/>
                  </a:cubicBezTo>
                  <a:cubicBezTo>
                    <a:pt x="726199" y="1782633"/>
                    <a:pt x="404692" y="1696063"/>
                    <a:pt x="124140" y="1543658"/>
                  </a:cubicBezTo>
                  <a:lnTo>
                    <a:pt x="0" y="1468241"/>
                  </a:lnTo>
                  <a:lnTo>
                    <a:pt x="19807" y="1391209"/>
                  </a:lnTo>
                  <a:cubicBezTo>
                    <a:pt x="270498" y="585213"/>
                    <a:pt x="1022302" y="0"/>
                    <a:pt x="1910790" y="0"/>
                  </a:cubicBezTo>
                  <a:close/>
                </a:path>
              </a:pathLst>
            </a:cu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26;p4"/>
            <p:cNvSpPr/>
            <p:nvPr/>
          </p:nvSpPr>
          <p:spPr>
            <a:xfrm>
              <a:off x="6103347" y="1800348"/>
              <a:ext cx="3960000" cy="3960000"/>
            </a:xfrm>
            <a:prstGeom prst="ellipse">
              <a:avLst/>
            </a:prstGeom>
            <a:solidFill>
              <a:srgbClr val="FFCB25">
                <a:alpha val="4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27;p4"/>
            <p:cNvSpPr/>
            <p:nvPr/>
          </p:nvSpPr>
          <p:spPr>
            <a:xfrm>
              <a:off x="6103347" y="3570304"/>
              <a:ext cx="2189507" cy="2190044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28;p4"/>
            <p:cNvSpPr/>
            <p:nvPr/>
          </p:nvSpPr>
          <p:spPr>
            <a:xfrm>
              <a:off x="8983320" y="2169032"/>
              <a:ext cx="1440000" cy="144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9;p4"/>
            <p:cNvSpPr/>
            <p:nvPr/>
          </p:nvSpPr>
          <p:spPr>
            <a:xfrm>
              <a:off x="8727501" y="1887571"/>
              <a:ext cx="720000" cy="72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30;p4"/>
            <p:cNvSpPr/>
            <p:nvPr/>
          </p:nvSpPr>
          <p:spPr>
            <a:xfrm>
              <a:off x="9644936" y="1989032"/>
              <a:ext cx="360000" cy="36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31;p4"/>
            <p:cNvSpPr/>
            <p:nvPr/>
          </p:nvSpPr>
          <p:spPr>
            <a:xfrm>
              <a:off x="10269067" y="3614675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32;p4"/>
            <p:cNvSpPr/>
            <p:nvPr/>
          </p:nvSpPr>
          <p:spPr>
            <a:xfrm>
              <a:off x="6191293" y="4390673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33;p4"/>
            <p:cNvSpPr/>
            <p:nvPr/>
          </p:nvSpPr>
          <p:spPr>
            <a:xfrm>
              <a:off x="5791131" y="4179429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34;p4"/>
            <p:cNvSpPr/>
            <p:nvPr/>
          </p:nvSpPr>
          <p:spPr>
            <a:xfrm>
              <a:off x="9869048" y="3906960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0" y="6268115"/>
            <a:ext cx="12192000" cy="589885"/>
            <a:chOff x="0" y="6268115"/>
            <a:chExt cx="12192000" cy="58988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6268115"/>
              <a:ext cx="12192000" cy="3914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6373640"/>
              <a:ext cx="12192000" cy="48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0" y="-9701"/>
            <a:ext cx="12192000" cy="1137117"/>
          </a:xfrm>
          <a:prstGeom prst="rect">
            <a:avLst/>
          </a:prstGeom>
          <a:solidFill>
            <a:srgbClr val="FFE89E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D306ACCF-31DF-C624-3A12-FF72DCA05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4632" y="563474"/>
            <a:ext cx="1393347" cy="66711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06386" y="248018"/>
            <a:ext cx="9607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Где и как проводится итоговое собеседование?</a:t>
            </a:r>
            <a:endParaRPr lang="ru-RU" sz="3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1A779D68-D77F-1F83-CD3A-7C753FDEC3D1}"/>
              </a:ext>
            </a:extLst>
          </p:cNvPr>
          <p:cNvSpPr/>
          <p:nvPr/>
        </p:nvSpPr>
        <p:spPr>
          <a:xfrm>
            <a:off x="212311" y="1277502"/>
            <a:ext cx="4481822" cy="984885"/>
          </a:xfrm>
          <a:prstGeom prst="rect">
            <a:avLst/>
          </a:prstGeom>
          <a:solidFill>
            <a:srgbClr val="FFF8E1"/>
          </a:solidFill>
          <a:ln>
            <a:solidFill>
              <a:srgbClr val="ED7E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И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тоговое собеседование проводится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 школе, где обучается Ваш ребенок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(п.20 Порядка ГИА)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960290" y="3848338"/>
            <a:ext cx="2628799" cy="369332"/>
          </a:xfrm>
          <a:prstGeom prst="rect">
            <a:avLst/>
          </a:prstGeom>
          <a:solidFill>
            <a:srgbClr val="FFF8E1"/>
          </a:solidFill>
          <a:ln>
            <a:solidFill>
              <a:srgbClr val="ED7E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Аудитория ожидания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181310" y="2465528"/>
            <a:ext cx="2719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Участник прибывает в школу 14 февраля </a:t>
            </a:r>
            <a:br>
              <a:rPr lang="ru-RU" dirty="0" smtClean="0"/>
            </a:br>
            <a:r>
              <a:rPr lang="ru-RU" b="1" dirty="0" smtClean="0"/>
              <a:t>до 9.00</a:t>
            </a:r>
            <a:r>
              <a:rPr lang="ru-RU" dirty="0" smtClean="0"/>
              <a:t> </a:t>
            </a:r>
            <a:r>
              <a:rPr lang="ru-RU" b="1" dirty="0" smtClean="0"/>
              <a:t>с паспортом </a:t>
            </a:r>
            <a:endParaRPr lang="ru-RU" b="1" dirty="0"/>
          </a:p>
        </p:txBody>
      </p:sp>
      <p:sp>
        <p:nvSpPr>
          <p:cNvPr id="108" name="Стрелка: вправо 10">
            <a:extLst>
              <a:ext uri="{FF2B5EF4-FFF2-40B4-BE49-F238E27FC236}">
                <a16:creationId xmlns:a16="http://schemas.microsoft.com/office/drawing/2014/main" id="{833A9657-2210-F9E7-BD1A-FAE6162C2656}"/>
              </a:ext>
            </a:extLst>
          </p:cNvPr>
          <p:cNvSpPr/>
          <p:nvPr/>
        </p:nvSpPr>
        <p:spPr>
          <a:xfrm rot="5400000">
            <a:off x="2292253" y="3383171"/>
            <a:ext cx="355544" cy="618116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F092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TextBox 109"/>
          <p:cNvSpPr txBox="1"/>
          <p:nvPr/>
        </p:nvSpPr>
        <p:spPr>
          <a:xfrm>
            <a:off x="2489561" y="5302789"/>
            <a:ext cx="1845442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Ждет приглашения </a:t>
            </a:r>
            <a:br>
              <a:rPr lang="ru-RU" sz="1600" dirty="0" smtClean="0"/>
            </a:br>
            <a:r>
              <a:rPr lang="ru-RU" sz="1600" dirty="0" smtClean="0"/>
              <a:t>в аудиторию проведения</a:t>
            </a:r>
            <a:endParaRPr lang="ru-RU" sz="1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67" y="2329747"/>
            <a:ext cx="1355704" cy="1355704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86" y="4270747"/>
            <a:ext cx="2046836" cy="2046836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089" y="4286504"/>
            <a:ext cx="824574" cy="824574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39356" y="3932306"/>
            <a:ext cx="1291859" cy="1091778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44419A90-FA69-A46B-096A-330E014E1C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46076" y="5528009"/>
            <a:ext cx="861903" cy="528579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D321E924-15A8-C2F9-C4CA-DE04E81129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29366" y="4655707"/>
            <a:ext cx="780259" cy="724968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FA8BB0C8-7C97-EEC1-E77E-0C9C51B43D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72425" y="3579843"/>
            <a:ext cx="580500" cy="704927"/>
          </a:xfrm>
          <a:prstGeom prst="rect">
            <a:avLst/>
          </a:prstGeom>
        </p:spPr>
      </p:pic>
      <p:sp>
        <p:nvSpPr>
          <p:cNvPr id="53" name="Стрелка: вправо 10">
            <a:extLst>
              <a:ext uri="{FF2B5EF4-FFF2-40B4-BE49-F238E27FC236}">
                <a16:creationId xmlns:a16="http://schemas.microsoft.com/office/drawing/2014/main" id="{833A9657-2210-F9E7-BD1A-FAE6162C2656}"/>
              </a:ext>
            </a:extLst>
          </p:cNvPr>
          <p:cNvSpPr/>
          <p:nvPr/>
        </p:nvSpPr>
        <p:spPr>
          <a:xfrm rot="10800000">
            <a:off x="10050497" y="5138821"/>
            <a:ext cx="513147" cy="50727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092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0437424" y="3055485"/>
            <a:ext cx="127801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ED7E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НЕЛЬЗЯ: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07366" y="1261745"/>
            <a:ext cx="2918999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Для обеспечения объективности проведения и </a:t>
            </a:r>
            <a:r>
              <a:rPr lang="ru-RU" b="1" dirty="0" smtClean="0"/>
              <a:t>защиты прав участников</a:t>
            </a:r>
            <a:r>
              <a:rPr lang="ru-RU" dirty="0" smtClean="0"/>
              <a:t>: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734178" y="2616695"/>
            <a:ext cx="3946485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в аудиториях ведется </a:t>
            </a:r>
            <a:r>
              <a:rPr lang="ru-RU" sz="2000" b="1" dirty="0" smtClean="0"/>
              <a:t>видеонаблюдение;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могут присутствовать </a:t>
            </a:r>
            <a:r>
              <a:rPr lang="ru-RU" sz="2000" b="1" dirty="0" smtClean="0"/>
              <a:t>независимые наблюдатели                 </a:t>
            </a:r>
            <a:r>
              <a:rPr lang="ru-RU" sz="2000" dirty="0" smtClean="0"/>
              <a:t>и</a:t>
            </a:r>
            <a:r>
              <a:rPr lang="ru-RU" sz="2000" b="1" dirty="0" smtClean="0"/>
              <a:t> представители Министерства</a:t>
            </a:r>
            <a:endParaRPr lang="ru-RU" sz="2000" b="1" dirty="0"/>
          </a:p>
        </p:txBody>
      </p:sp>
      <p:sp>
        <p:nvSpPr>
          <p:cNvPr id="42" name="Стрелка: вправо 10">
            <a:extLst>
              <a:ext uri="{FF2B5EF4-FFF2-40B4-BE49-F238E27FC236}">
                <a16:creationId xmlns:a16="http://schemas.microsoft.com/office/drawing/2014/main" id="{833A9657-2210-F9E7-BD1A-FAE6162C2656}"/>
              </a:ext>
            </a:extLst>
          </p:cNvPr>
          <p:cNvSpPr/>
          <p:nvPr/>
        </p:nvSpPr>
        <p:spPr>
          <a:xfrm rot="5400000">
            <a:off x="7605660" y="2119806"/>
            <a:ext cx="522413" cy="618116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0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0" y="6268115"/>
            <a:ext cx="12192000" cy="589885"/>
            <a:chOff x="0" y="6268115"/>
            <a:chExt cx="12192000" cy="58988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6268115"/>
              <a:ext cx="12192000" cy="3914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6373640"/>
              <a:ext cx="12192000" cy="48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-43088" y="-23367"/>
            <a:ext cx="12192000" cy="1137117"/>
          </a:xfrm>
          <a:prstGeom prst="rect">
            <a:avLst/>
          </a:prstGeom>
          <a:solidFill>
            <a:srgbClr val="FFE89E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78124" y="97355"/>
            <a:ext cx="9072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Как проходит итоговое собеседование?</a:t>
            </a:r>
            <a:endParaRPr lang="ru-RU" sz="3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06180" y="770785"/>
            <a:ext cx="2783505" cy="830997"/>
          </a:xfrm>
          <a:prstGeom prst="rect">
            <a:avLst/>
          </a:prstGeom>
          <a:solidFill>
            <a:schemeClr val="bg1"/>
          </a:solidFill>
          <a:ln>
            <a:solidFill>
              <a:srgbClr val="ED7E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Школа выбирает схему оценивания ответов участников</a:t>
            </a:r>
            <a:endParaRPr lang="ru-RU" sz="1600" dirty="0"/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779" y="2577643"/>
            <a:ext cx="2548682" cy="2548682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4735181" y="2245788"/>
            <a:ext cx="1795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время проведения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/>
              <a:t>15-16 минут</a:t>
            </a:r>
            <a:endParaRPr lang="ru-RU" sz="24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4239906" y="5399203"/>
            <a:ext cx="2309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ведется </a:t>
            </a:r>
            <a:r>
              <a:rPr lang="ru-RU" b="1" dirty="0" smtClean="0"/>
              <a:t>аудиозапись ответа</a:t>
            </a:r>
            <a:endParaRPr lang="ru-RU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5184125" y="3205019"/>
            <a:ext cx="19214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+30 минут </a:t>
            </a:r>
            <a:r>
              <a:rPr lang="ru-RU" dirty="0" smtClean="0"/>
              <a:t>для </a:t>
            </a:r>
            <a:r>
              <a:rPr lang="ru-RU" b="1" dirty="0" smtClean="0"/>
              <a:t>участников с ОВЗ</a:t>
            </a:r>
            <a:endParaRPr lang="ru-RU" b="1" dirty="0"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912" y="1753254"/>
            <a:ext cx="764344" cy="764344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141" y="4991368"/>
            <a:ext cx="866303" cy="866303"/>
          </a:xfrm>
          <a:prstGeom prst="rect">
            <a:avLst/>
          </a:prstGeom>
        </p:spPr>
      </p:pic>
      <p:sp>
        <p:nvSpPr>
          <p:cNvPr id="98" name="Прямоугольник 97"/>
          <p:cNvSpPr/>
          <p:nvPr/>
        </p:nvSpPr>
        <p:spPr>
          <a:xfrm>
            <a:off x="3201578" y="1337515"/>
            <a:ext cx="2628799" cy="369332"/>
          </a:xfrm>
          <a:prstGeom prst="rect">
            <a:avLst/>
          </a:prstGeom>
          <a:solidFill>
            <a:srgbClr val="FFF8E1"/>
          </a:solidFill>
          <a:ln w="19050">
            <a:solidFill>
              <a:srgbClr val="ED7E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Аудитория проведения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7105564" y="855916"/>
            <a:ext cx="216776" cy="630520"/>
            <a:chOff x="93821" y="4785348"/>
            <a:chExt cx="217092" cy="766171"/>
          </a:xfrm>
        </p:grpSpPr>
        <p:sp>
          <p:nvSpPr>
            <p:cNvPr id="53" name="Блок-схема: ручное управление 52"/>
            <p:cNvSpPr/>
            <p:nvPr/>
          </p:nvSpPr>
          <p:spPr>
            <a:xfrm>
              <a:off x="93821" y="4785348"/>
              <a:ext cx="217092" cy="485194"/>
            </a:xfrm>
            <a:prstGeom prst="flowChartManualOperation">
              <a:avLst/>
            </a:prstGeom>
            <a:solidFill>
              <a:srgbClr val="ED7E33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Блок-схема: узел 53"/>
            <p:cNvSpPr/>
            <p:nvPr/>
          </p:nvSpPr>
          <p:spPr>
            <a:xfrm>
              <a:off x="93821" y="5391532"/>
              <a:ext cx="172011" cy="159987"/>
            </a:xfrm>
            <a:prstGeom prst="flowChartConnector">
              <a:avLst/>
            </a:prstGeom>
            <a:solidFill>
              <a:srgbClr val="ED7E33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153130" y="1525791"/>
            <a:ext cx="19428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r>
              <a:rPr lang="ru-RU" dirty="0" smtClean="0"/>
              <a:t>тветы </a:t>
            </a:r>
          </a:p>
          <a:p>
            <a:r>
              <a:rPr lang="ru-RU" dirty="0" smtClean="0"/>
              <a:t>оценивает </a:t>
            </a:r>
            <a:r>
              <a:rPr lang="ru-RU" b="1" dirty="0" smtClean="0"/>
              <a:t>эксперт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76733" y="5239517"/>
            <a:ext cx="194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проводит </a:t>
            </a:r>
            <a:r>
              <a:rPr lang="ru-RU" b="1" dirty="0" smtClean="0"/>
              <a:t>собеседник</a:t>
            </a:r>
            <a:endParaRPr lang="ru-RU" b="1" dirty="0"/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89" y="1402319"/>
            <a:ext cx="1129634" cy="1129634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4858938" y="4264394"/>
            <a:ext cx="1942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один </a:t>
            </a:r>
            <a:r>
              <a:rPr lang="ru-RU" b="1" dirty="0" smtClean="0"/>
              <a:t>участник</a:t>
            </a:r>
            <a:endParaRPr lang="ru-RU" b="1" dirty="0"/>
          </a:p>
        </p:txBody>
      </p:sp>
      <p:grpSp>
        <p:nvGrpSpPr>
          <p:cNvPr id="37" name="Google Shape;24;p4"/>
          <p:cNvGrpSpPr/>
          <p:nvPr/>
        </p:nvGrpSpPr>
        <p:grpSpPr>
          <a:xfrm>
            <a:off x="10094908" y="122630"/>
            <a:ext cx="1873691" cy="1533674"/>
            <a:chOff x="5791131" y="1800348"/>
            <a:chExt cx="4837936" cy="3960000"/>
          </a:xfrm>
        </p:grpSpPr>
        <p:sp>
          <p:nvSpPr>
            <p:cNvPr id="38" name="Google Shape;25;p4"/>
            <p:cNvSpPr/>
            <p:nvPr/>
          </p:nvSpPr>
          <p:spPr>
            <a:xfrm>
              <a:off x="6996686" y="3977715"/>
              <a:ext cx="2978715" cy="1782633"/>
            </a:xfrm>
            <a:custGeom>
              <a:avLst/>
              <a:gdLst/>
              <a:ahLst/>
              <a:cxnLst/>
              <a:rect l="l" t="t" r="r" b="b"/>
              <a:pathLst>
                <a:path w="2978715" h="1782633" extrusionOk="0">
                  <a:moveTo>
                    <a:pt x="1910790" y="0"/>
                  </a:moveTo>
                  <a:cubicBezTo>
                    <a:pt x="2252516" y="0"/>
                    <a:pt x="2574023" y="86570"/>
                    <a:pt x="2854576" y="238975"/>
                  </a:cubicBezTo>
                  <a:lnTo>
                    <a:pt x="2978715" y="314392"/>
                  </a:lnTo>
                  <a:lnTo>
                    <a:pt x="2958908" y="391425"/>
                  </a:lnTo>
                  <a:cubicBezTo>
                    <a:pt x="2708217" y="1197421"/>
                    <a:pt x="1956414" y="1782633"/>
                    <a:pt x="1067925" y="1782633"/>
                  </a:cubicBezTo>
                  <a:cubicBezTo>
                    <a:pt x="726199" y="1782633"/>
                    <a:pt x="404692" y="1696063"/>
                    <a:pt x="124140" y="1543658"/>
                  </a:cubicBezTo>
                  <a:lnTo>
                    <a:pt x="0" y="1468241"/>
                  </a:lnTo>
                  <a:lnTo>
                    <a:pt x="19807" y="1391209"/>
                  </a:lnTo>
                  <a:cubicBezTo>
                    <a:pt x="270498" y="585213"/>
                    <a:pt x="1022302" y="0"/>
                    <a:pt x="1910790" y="0"/>
                  </a:cubicBezTo>
                  <a:close/>
                </a:path>
              </a:pathLst>
            </a:cu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26;p4"/>
            <p:cNvSpPr/>
            <p:nvPr/>
          </p:nvSpPr>
          <p:spPr>
            <a:xfrm>
              <a:off x="6103347" y="1800348"/>
              <a:ext cx="3960000" cy="3960000"/>
            </a:xfrm>
            <a:prstGeom prst="ellipse">
              <a:avLst/>
            </a:prstGeom>
            <a:solidFill>
              <a:srgbClr val="FFCB25">
                <a:alpha val="4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27;p4"/>
            <p:cNvSpPr/>
            <p:nvPr/>
          </p:nvSpPr>
          <p:spPr>
            <a:xfrm>
              <a:off x="6103347" y="3570304"/>
              <a:ext cx="2189507" cy="2190044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28;p4"/>
            <p:cNvSpPr/>
            <p:nvPr/>
          </p:nvSpPr>
          <p:spPr>
            <a:xfrm>
              <a:off x="8983320" y="2169032"/>
              <a:ext cx="1440000" cy="144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29;p4"/>
            <p:cNvSpPr/>
            <p:nvPr/>
          </p:nvSpPr>
          <p:spPr>
            <a:xfrm>
              <a:off x="8727501" y="1887571"/>
              <a:ext cx="720000" cy="72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30;p4"/>
            <p:cNvSpPr/>
            <p:nvPr/>
          </p:nvSpPr>
          <p:spPr>
            <a:xfrm>
              <a:off x="9644936" y="1989032"/>
              <a:ext cx="360000" cy="36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31;p4"/>
            <p:cNvSpPr/>
            <p:nvPr/>
          </p:nvSpPr>
          <p:spPr>
            <a:xfrm>
              <a:off x="10269067" y="3614675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32;p4"/>
            <p:cNvSpPr/>
            <p:nvPr/>
          </p:nvSpPr>
          <p:spPr>
            <a:xfrm>
              <a:off x="6191293" y="4390673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33;p4"/>
            <p:cNvSpPr/>
            <p:nvPr/>
          </p:nvSpPr>
          <p:spPr>
            <a:xfrm>
              <a:off x="5791131" y="4179429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34;p4"/>
            <p:cNvSpPr/>
            <p:nvPr/>
          </p:nvSpPr>
          <p:spPr>
            <a:xfrm>
              <a:off x="9869048" y="3906960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D306ACCF-31DF-C624-3A12-FF72DCA052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14632" y="563474"/>
            <a:ext cx="1393347" cy="667118"/>
          </a:xfrm>
          <a:prstGeom prst="rect">
            <a:avLst/>
          </a:prstGeom>
        </p:spPr>
      </p:pic>
      <p:sp>
        <p:nvSpPr>
          <p:cNvPr id="63" name="Прямоугольник 62"/>
          <p:cNvSpPr/>
          <p:nvPr/>
        </p:nvSpPr>
        <p:spPr>
          <a:xfrm>
            <a:off x="238710" y="641749"/>
            <a:ext cx="2628799" cy="369332"/>
          </a:xfrm>
          <a:prstGeom prst="rect">
            <a:avLst/>
          </a:prstGeom>
          <a:solidFill>
            <a:srgbClr val="FFF8E1"/>
          </a:solidFill>
          <a:ln w="19050">
            <a:solidFill>
              <a:srgbClr val="FFF2C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П. 17 Порядка ГИА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872721" y="2240961"/>
            <a:ext cx="4095878" cy="3754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pPr>
              <a:spcAft>
                <a:spcPts val="1200"/>
              </a:spcAft>
            </a:pPr>
            <a:r>
              <a:rPr lang="ru-RU" sz="1800" dirty="0" smtClean="0"/>
              <a:t>МОЖНО: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делать заметки при подготовке ко второму заданию;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прослушать аудиозапись своего ответа;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в случае технического сбоя пройти итоговое собеседование в тот же день или в дополнительные сроки;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завершить итоговое собеседование досрочно в случае плохого самочувствия;</a:t>
            </a:r>
            <a:endParaRPr lang="ru-RU" sz="1800" dirty="0"/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61" y="1823920"/>
            <a:ext cx="870038" cy="98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0" y="6268115"/>
            <a:ext cx="12192000" cy="589885"/>
            <a:chOff x="0" y="6268115"/>
            <a:chExt cx="12192000" cy="58988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6268115"/>
              <a:ext cx="12192000" cy="3914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6373640"/>
              <a:ext cx="12192000" cy="48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0" y="-19982"/>
            <a:ext cx="12192000" cy="1137117"/>
          </a:xfrm>
          <a:prstGeom prst="rect">
            <a:avLst/>
          </a:prstGeom>
          <a:solidFill>
            <a:srgbClr val="FFE89E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09042" y="247194"/>
            <a:ext cx="8162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Для кого создаются специальные условия?</a:t>
            </a:r>
            <a:endParaRPr lang="ru-RU" sz="3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31095" y="1307356"/>
            <a:ext cx="4962492" cy="477053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pPr algn="l">
              <a:spcAft>
                <a:spcPts val="1200"/>
              </a:spcAft>
            </a:pPr>
            <a:endParaRPr lang="ru-RU" sz="1800" b="0" dirty="0" smtClean="0"/>
          </a:p>
          <a:p>
            <a:pPr algn="l">
              <a:spcAft>
                <a:spcPts val="1200"/>
              </a:spcAft>
            </a:pPr>
            <a:r>
              <a:rPr lang="ru-RU" sz="1800" b="0" dirty="0" smtClean="0"/>
              <a:t>Продление времени </a:t>
            </a:r>
            <a:r>
              <a:rPr lang="ru-RU" sz="1800" dirty="0" smtClean="0"/>
              <a:t>до 46 минут;</a:t>
            </a:r>
          </a:p>
          <a:p>
            <a:pPr algn="l">
              <a:spcAft>
                <a:spcPts val="1200"/>
              </a:spcAft>
            </a:pPr>
            <a:r>
              <a:rPr lang="ru-RU" sz="1800" b="0" dirty="0" smtClean="0"/>
              <a:t>Проведение итогового собеседования</a:t>
            </a:r>
            <a:r>
              <a:rPr lang="ru-RU" sz="1800" dirty="0" smtClean="0"/>
              <a:t> на дому </a:t>
            </a:r>
            <a:r>
              <a:rPr lang="ru-RU" sz="1800" b="0" dirty="0" smtClean="0"/>
              <a:t>или в </a:t>
            </a:r>
            <a:r>
              <a:rPr lang="ru-RU" sz="1800" dirty="0" smtClean="0"/>
              <a:t>лечебных учреждениях;</a:t>
            </a:r>
          </a:p>
          <a:p>
            <a:pPr algn="l">
              <a:spcAft>
                <a:spcPts val="1200"/>
              </a:spcAft>
            </a:pPr>
            <a:r>
              <a:rPr lang="ru-RU" sz="1800" b="0" dirty="0" smtClean="0"/>
              <a:t>Привлечение</a:t>
            </a:r>
            <a:r>
              <a:rPr lang="ru-RU" sz="1800" dirty="0" smtClean="0"/>
              <a:t> ассистентов, </a:t>
            </a:r>
            <a:r>
              <a:rPr lang="ru-RU" sz="1800" dirty="0" err="1" smtClean="0"/>
              <a:t>сурдопереводчиков</a:t>
            </a:r>
            <a:r>
              <a:rPr lang="ru-RU" sz="1800" dirty="0" smtClean="0"/>
              <a:t>, дефектологов, </a:t>
            </a:r>
            <a:r>
              <a:rPr lang="ru-RU" sz="1800" dirty="0" err="1" smtClean="0"/>
              <a:t>тифлопереводчиков</a:t>
            </a:r>
            <a:r>
              <a:rPr lang="ru-RU" sz="1800" dirty="0" smtClean="0"/>
              <a:t>;</a:t>
            </a:r>
          </a:p>
          <a:p>
            <a:pPr algn="l">
              <a:spcAft>
                <a:spcPts val="1200"/>
              </a:spcAft>
            </a:pPr>
            <a:r>
              <a:rPr lang="ru-RU" sz="1800" b="0" dirty="0" smtClean="0"/>
              <a:t>Использование </a:t>
            </a:r>
            <a:r>
              <a:rPr lang="ru-RU" sz="1800" dirty="0" smtClean="0"/>
              <a:t>технических средств;</a:t>
            </a:r>
          </a:p>
          <a:p>
            <a:pPr algn="l">
              <a:spcAft>
                <a:spcPts val="1200"/>
              </a:spcAft>
            </a:pPr>
            <a:r>
              <a:rPr lang="ru-RU" sz="1800" b="0" dirty="0" smtClean="0"/>
              <a:t>Проведение </a:t>
            </a:r>
            <a:r>
              <a:rPr lang="ru-RU" sz="1800" dirty="0" smtClean="0"/>
              <a:t>в письменной форме;</a:t>
            </a:r>
            <a:endParaRPr lang="ru-RU" sz="1800" b="0" dirty="0" smtClean="0"/>
          </a:p>
          <a:p>
            <a:pPr algn="l">
              <a:spcAft>
                <a:spcPts val="1200"/>
              </a:spcAft>
            </a:pPr>
            <a:r>
              <a:rPr lang="ru-RU" sz="1800" b="0" dirty="0" smtClean="0"/>
              <a:t>Выполнение </a:t>
            </a:r>
            <a:r>
              <a:rPr lang="ru-RU" sz="1800" dirty="0" smtClean="0"/>
              <a:t>отдельных заданий и уменьшение количества баллов </a:t>
            </a:r>
            <a:r>
              <a:rPr lang="ru-RU" sz="1800" b="0" dirty="0" smtClean="0"/>
              <a:t>для получения результата «зачет»;</a:t>
            </a:r>
          </a:p>
          <a:p>
            <a:pPr algn="l">
              <a:spcAft>
                <a:spcPts val="1200"/>
              </a:spcAft>
            </a:pPr>
            <a:r>
              <a:rPr lang="ru-RU" sz="1800" dirty="0" smtClean="0"/>
              <a:t>Оценивание</a:t>
            </a:r>
            <a:r>
              <a:rPr lang="ru-RU" sz="1800" b="0" dirty="0" smtClean="0"/>
              <a:t> результатов </a:t>
            </a:r>
            <a:r>
              <a:rPr lang="ru-RU" sz="1800" dirty="0" smtClean="0"/>
              <a:t>после окончания </a:t>
            </a:r>
            <a:r>
              <a:rPr lang="ru-RU" sz="1800" b="0" dirty="0" smtClean="0"/>
              <a:t>итогового собеседования</a:t>
            </a:r>
            <a:endParaRPr lang="ru-RU" sz="1800" dirty="0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636" y="1764372"/>
            <a:ext cx="980341" cy="98034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119" y="2254543"/>
            <a:ext cx="2152649" cy="2152649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91616" y="4027578"/>
            <a:ext cx="3120435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ru-RU" b="0" dirty="0" smtClean="0"/>
              <a:t>Основание для предоставления специальных условий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– </a:t>
            </a:r>
            <a:r>
              <a:rPr lang="ru-RU" b="0" dirty="0" smtClean="0"/>
              <a:t>наличие </a:t>
            </a:r>
          </a:p>
          <a:p>
            <a:r>
              <a:rPr lang="ru-RU" dirty="0" smtClean="0"/>
              <a:t>рекомендаций ПМПК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91616" y="1201260"/>
            <a:ext cx="3011647" cy="255454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ru-RU" sz="2400" b="0" dirty="0" smtClean="0"/>
              <a:t>Участники с ограниченными возможностями здоровья, дети-инвалиды, инвалиды</a:t>
            </a:r>
          </a:p>
          <a:p>
            <a:r>
              <a:rPr lang="ru-RU" dirty="0" smtClean="0"/>
              <a:t>(п.19 Порядка ГИА)</a:t>
            </a:r>
          </a:p>
          <a:p>
            <a:endParaRPr lang="ru-RU" dirty="0"/>
          </a:p>
        </p:txBody>
      </p:sp>
      <p:sp>
        <p:nvSpPr>
          <p:cNvPr id="37" name="Стрелка: вправо 10">
            <a:extLst>
              <a:ext uri="{FF2B5EF4-FFF2-40B4-BE49-F238E27FC236}">
                <a16:creationId xmlns:a16="http://schemas.microsoft.com/office/drawing/2014/main" id="{833A9657-2210-F9E7-BD1A-FAE6162C2656}"/>
              </a:ext>
            </a:extLst>
          </p:cNvPr>
          <p:cNvSpPr/>
          <p:nvPr/>
        </p:nvSpPr>
        <p:spPr>
          <a:xfrm rot="5400000">
            <a:off x="1798970" y="3540748"/>
            <a:ext cx="355544" cy="618116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Google Shape;24;p4"/>
          <p:cNvGrpSpPr/>
          <p:nvPr/>
        </p:nvGrpSpPr>
        <p:grpSpPr>
          <a:xfrm>
            <a:off x="10094908" y="122630"/>
            <a:ext cx="1873691" cy="1533674"/>
            <a:chOff x="5791131" y="1800348"/>
            <a:chExt cx="4837936" cy="3960000"/>
          </a:xfrm>
        </p:grpSpPr>
        <p:sp>
          <p:nvSpPr>
            <p:cNvPr id="26" name="Google Shape;25;p4"/>
            <p:cNvSpPr/>
            <p:nvPr/>
          </p:nvSpPr>
          <p:spPr>
            <a:xfrm>
              <a:off x="6996686" y="3977715"/>
              <a:ext cx="2978715" cy="1782633"/>
            </a:xfrm>
            <a:custGeom>
              <a:avLst/>
              <a:gdLst/>
              <a:ahLst/>
              <a:cxnLst/>
              <a:rect l="l" t="t" r="r" b="b"/>
              <a:pathLst>
                <a:path w="2978715" h="1782633" extrusionOk="0">
                  <a:moveTo>
                    <a:pt x="1910790" y="0"/>
                  </a:moveTo>
                  <a:cubicBezTo>
                    <a:pt x="2252516" y="0"/>
                    <a:pt x="2574023" y="86570"/>
                    <a:pt x="2854576" y="238975"/>
                  </a:cubicBezTo>
                  <a:lnTo>
                    <a:pt x="2978715" y="314392"/>
                  </a:lnTo>
                  <a:lnTo>
                    <a:pt x="2958908" y="391425"/>
                  </a:lnTo>
                  <a:cubicBezTo>
                    <a:pt x="2708217" y="1197421"/>
                    <a:pt x="1956414" y="1782633"/>
                    <a:pt x="1067925" y="1782633"/>
                  </a:cubicBezTo>
                  <a:cubicBezTo>
                    <a:pt x="726199" y="1782633"/>
                    <a:pt x="404692" y="1696063"/>
                    <a:pt x="124140" y="1543658"/>
                  </a:cubicBezTo>
                  <a:lnTo>
                    <a:pt x="0" y="1468241"/>
                  </a:lnTo>
                  <a:lnTo>
                    <a:pt x="19807" y="1391209"/>
                  </a:lnTo>
                  <a:cubicBezTo>
                    <a:pt x="270498" y="585213"/>
                    <a:pt x="1022302" y="0"/>
                    <a:pt x="1910790" y="0"/>
                  </a:cubicBezTo>
                  <a:close/>
                </a:path>
              </a:pathLst>
            </a:cu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6;p4"/>
            <p:cNvSpPr/>
            <p:nvPr/>
          </p:nvSpPr>
          <p:spPr>
            <a:xfrm>
              <a:off x="6103347" y="1800348"/>
              <a:ext cx="3960000" cy="3960000"/>
            </a:xfrm>
            <a:prstGeom prst="ellipse">
              <a:avLst/>
            </a:prstGeom>
            <a:solidFill>
              <a:srgbClr val="FFCB25">
                <a:alpha val="4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7;p4"/>
            <p:cNvSpPr/>
            <p:nvPr/>
          </p:nvSpPr>
          <p:spPr>
            <a:xfrm>
              <a:off x="6103347" y="3570304"/>
              <a:ext cx="2189507" cy="2190044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8;p4"/>
            <p:cNvSpPr/>
            <p:nvPr/>
          </p:nvSpPr>
          <p:spPr>
            <a:xfrm>
              <a:off x="8983320" y="2169032"/>
              <a:ext cx="1440000" cy="144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29;p4"/>
            <p:cNvSpPr/>
            <p:nvPr/>
          </p:nvSpPr>
          <p:spPr>
            <a:xfrm>
              <a:off x="8727501" y="1887571"/>
              <a:ext cx="720000" cy="72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0;p4"/>
            <p:cNvSpPr/>
            <p:nvPr/>
          </p:nvSpPr>
          <p:spPr>
            <a:xfrm>
              <a:off x="9644936" y="1989032"/>
              <a:ext cx="360000" cy="36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1;p4"/>
            <p:cNvSpPr/>
            <p:nvPr/>
          </p:nvSpPr>
          <p:spPr>
            <a:xfrm>
              <a:off x="10269067" y="3614675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2;p4"/>
            <p:cNvSpPr/>
            <p:nvPr/>
          </p:nvSpPr>
          <p:spPr>
            <a:xfrm>
              <a:off x="6191293" y="4390673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33;p4"/>
            <p:cNvSpPr/>
            <p:nvPr/>
          </p:nvSpPr>
          <p:spPr>
            <a:xfrm>
              <a:off x="5791131" y="4179429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34;p4"/>
            <p:cNvSpPr/>
            <p:nvPr/>
          </p:nvSpPr>
          <p:spPr>
            <a:xfrm>
              <a:off x="9869048" y="3906960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D306ACCF-31DF-C624-3A12-FF72DCA052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4632" y="563474"/>
            <a:ext cx="1393347" cy="66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8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0" y="6268115"/>
            <a:ext cx="12192000" cy="589885"/>
            <a:chOff x="0" y="6268115"/>
            <a:chExt cx="12192000" cy="58988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6268115"/>
              <a:ext cx="12192000" cy="3914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6373640"/>
              <a:ext cx="12192000" cy="48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0" y="-19982"/>
            <a:ext cx="12192000" cy="1137117"/>
          </a:xfrm>
          <a:prstGeom prst="rect">
            <a:avLst/>
          </a:prstGeom>
          <a:solidFill>
            <a:srgbClr val="FFE89E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09041" y="247194"/>
            <a:ext cx="9607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Когда и где узнать результат?</a:t>
            </a:r>
            <a:endParaRPr lang="ru-RU" sz="3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1A779D68-D77F-1F83-CD3A-7C753FDEC3D1}"/>
              </a:ext>
            </a:extLst>
          </p:cNvPr>
          <p:cNvSpPr/>
          <p:nvPr/>
        </p:nvSpPr>
        <p:spPr>
          <a:xfrm>
            <a:off x="897553" y="2265689"/>
            <a:ext cx="7599059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Проверка результатов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завершается не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позднее чем через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пять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календарных дней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с даты его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проведения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(п. 23 Порядка ГИА)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1A779D68-D77F-1F83-CD3A-7C753FDEC3D1}"/>
              </a:ext>
            </a:extLst>
          </p:cNvPr>
          <p:cNvSpPr/>
          <p:nvPr/>
        </p:nvSpPr>
        <p:spPr>
          <a:xfrm>
            <a:off x="920327" y="3060284"/>
            <a:ext cx="7599059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Участники узнают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результаты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итогового собеседования 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своих школах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1A779D68-D77F-1F83-CD3A-7C753FDEC3D1}"/>
              </a:ext>
            </a:extLst>
          </p:cNvPr>
          <p:cNvSpPr/>
          <p:nvPr/>
        </p:nvSpPr>
        <p:spPr>
          <a:xfrm>
            <a:off x="1412574" y="4051619"/>
            <a:ext cx="6218733" cy="707886"/>
          </a:xfrm>
          <a:prstGeom prst="rect">
            <a:avLst/>
          </a:prstGeom>
          <a:solidFill>
            <a:srgbClr val="FFF8E1"/>
          </a:solidFill>
          <a:ln w="19050">
            <a:solidFill>
              <a:srgbClr val="ED7E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Для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зачета»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необходимо набрать не менее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10 баллов 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Максимально –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20 баллов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76" y="4933613"/>
            <a:ext cx="1210083" cy="1210083"/>
          </a:xfrm>
          <a:prstGeom prst="rect">
            <a:avLst/>
          </a:prstGeom>
        </p:spPr>
      </p:pic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1A779D68-D77F-1F83-CD3A-7C753FDEC3D1}"/>
              </a:ext>
            </a:extLst>
          </p:cNvPr>
          <p:cNvSpPr/>
          <p:nvPr/>
        </p:nvSpPr>
        <p:spPr>
          <a:xfrm>
            <a:off x="875661" y="1366144"/>
            <a:ext cx="7213744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Проверка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осуществляется э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кспертами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комиссии по проверке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итогового собеседования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79" y="1073439"/>
            <a:ext cx="980341" cy="980341"/>
          </a:xfrm>
          <a:prstGeom prst="rect">
            <a:avLst/>
          </a:prstGeom>
        </p:spPr>
      </p:pic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1A779D68-D77F-1F83-CD3A-7C753FDEC3D1}"/>
              </a:ext>
            </a:extLst>
          </p:cNvPr>
          <p:cNvSpPr/>
          <p:nvPr/>
        </p:nvSpPr>
        <p:spPr>
          <a:xfrm>
            <a:off x="2415248" y="5114080"/>
            <a:ext cx="3914202" cy="707886"/>
          </a:xfrm>
          <a:prstGeom prst="rect">
            <a:avLst/>
          </a:prstGeom>
          <a:solidFill>
            <a:schemeClr val="bg1"/>
          </a:solidFill>
          <a:ln>
            <a:solidFill>
              <a:srgbClr val="ED7E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Результат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как допуск к ГИА-9 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действует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бессрочно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416" y="4806753"/>
            <a:ext cx="1322541" cy="1322541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8699851" y="1936900"/>
            <a:ext cx="3268747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5E0B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Участник </a:t>
            </a:r>
            <a:r>
              <a:rPr lang="ru-RU" sz="2000" b="1" dirty="0" smtClean="0"/>
              <a:t>дважды</a:t>
            </a:r>
            <a:r>
              <a:rPr lang="ru-RU" sz="2000" dirty="0" smtClean="0"/>
              <a:t> получивший </a:t>
            </a:r>
            <a:r>
              <a:rPr lang="ru-RU" sz="2000" b="1" dirty="0" smtClean="0"/>
              <a:t>неудовлетворительный результат</a:t>
            </a:r>
            <a:r>
              <a:rPr lang="ru-RU" sz="2000" dirty="0" smtClean="0"/>
              <a:t> может подать заявление о проведении повторной проверки</a:t>
            </a:r>
            <a:endParaRPr lang="ru-RU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8719319" y="4498527"/>
            <a:ext cx="3130133" cy="1323439"/>
          </a:xfrm>
          <a:prstGeom prst="rect">
            <a:avLst/>
          </a:prstGeom>
          <a:solidFill>
            <a:schemeClr val="bg1"/>
          </a:solidFill>
          <a:ln>
            <a:solidFill>
              <a:srgbClr val="C5E0B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Министерство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dirty="0" smtClean="0"/>
              <a:t>инициирует </a:t>
            </a:r>
            <a:r>
              <a:rPr lang="ru-RU" sz="2000" b="1" dirty="0" smtClean="0"/>
              <a:t>перепроверку </a:t>
            </a:r>
          </a:p>
          <a:p>
            <a:pPr algn="ctr"/>
            <a:r>
              <a:rPr lang="ru-RU" sz="2000" dirty="0" smtClean="0"/>
              <a:t>отдельных результатов</a:t>
            </a:r>
            <a:endParaRPr lang="ru-RU" sz="2000" dirty="0"/>
          </a:p>
        </p:txBody>
      </p:sp>
      <p:grpSp>
        <p:nvGrpSpPr>
          <p:cNvPr id="29" name="Google Shape;24;p4"/>
          <p:cNvGrpSpPr/>
          <p:nvPr/>
        </p:nvGrpSpPr>
        <p:grpSpPr>
          <a:xfrm>
            <a:off x="10094908" y="122630"/>
            <a:ext cx="1873691" cy="1533674"/>
            <a:chOff x="5791131" y="1800348"/>
            <a:chExt cx="4837936" cy="3960000"/>
          </a:xfrm>
        </p:grpSpPr>
        <p:sp>
          <p:nvSpPr>
            <p:cNvPr id="30" name="Google Shape;25;p4"/>
            <p:cNvSpPr/>
            <p:nvPr/>
          </p:nvSpPr>
          <p:spPr>
            <a:xfrm>
              <a:off x="6996686" y="3977715"/>
              <a:ext cx="2978715" cy="1782633"/>
            </a:xfrm>
            <a:custGeom>
              <a:avLst/>
              <a:gdLst/>
              <a:ahLst/>
              <a:cxnLst/>
              <a:rect l="l" t="t" r="r" b="b"/>
              <a:pathLst>
                <a:path w="2978715" h="1782633" extrusionOk="0">
                  <a:moveTo>
                    <a:pt x="1910790" y="0"/>
                  </a:moveTo>
                  <a:cubicBezTo>
                    <a:pt x="2252516" y="0"/>
                    <a:pt x="2574023" y="86570"/>
                    <a:pt x="2854576" y="238975"/>
                  </a:cubicBezTo>
                  <a:lnTo>
                    <a:pt x="2978715" y="314392"/>
                  </a:lnTo>
                  <a:lnTo>
                    <a:pt x="2958908" y="391425"/>
                  </a:lnTo>
                  <a:cubicBezTo>
                    <a:pt x="2708217" y="1197421"/>
                    <a:pt x="1956414" y="1782633"/>
                    <a:pt x="1067925" y="1782633"/>
                  </a:cubicBezTo>
                  <a:cubicBezTo>
                    <a:pt x="726199" y="1782633"/>
                    <a:pt x="404692" y="1696063"/>
                    <a:pt x="124140" y="1543658"/>
                  </a:cubicBezTo>
                  <a:lnTo>
                    <a:pt x="0" y="1468241"/>
                  </a:lnTo>
                  <a:lnTo>
                    <a:pt x="19807" y="1391209"/>
                  </a:lnTo>
                  <a:cubicBezTo>
                    <a:pt x="270498" y="585213"/>
                    <a:pt x="1022302" y="0"/>
                    <a:pt x="1910790" y="0"/>
                  </a:cubicBezTo>
                  <a:close/>
                </a:path>
              </a:pathLst>
            </a:cu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26;p4"/>
            <p:cNvSpPr/>
            <p:nvPr/>
          </p:nvSpPr>
          <p:spPr>
            <a:xfrm>
              <a:off x="6103347" y="1800348"/>
              <a:ext cx="3960000" cy="3960000"/>
            </a:xfrm>
            <a:prstGeom prst="ellipse">
              <a:avLst/>
            </a:prstGeom>
            <a:solidFill>
              <a:srgbClr val="FFCB25">
                <a:alpha val="4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27;p4"/>
            <p:cNvSpPr/>
            <p:nvPr/>
          </p:nvSpPr>
          <p:spPr>
            <a:xfrm>
              <a:off x="6103347" y="3570304"/>
              <a:ext cx="2189507" cy="2190044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28;p4"/>
            <p:cNvSpPr/>
            <p:nvPr/>
          </p:nvSpPr>
          <p:spPr>
            <a:xfrm>
              <a:off x="8983320" y="2169032"/>
              <a:ext cx="1440000" cy="144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29;p4"/>
            <p:cNvSpPr/>
            <p:nvPr/>
          </p:nvSpPr>
          <p:spPr>
            <a:xfrm>
              <a:off x="8727501" y="1887571"/>
              <a:ext cx="720000" cy="72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30;p4"/>
            <p:cNvSpPr/>
            <p:nvPr/>
          </p:nvSpPr>
          <p:spPr>
            <a:xfrm>
              <a:off x="9644936" y="1989032"/>
              <a:ext cx="360000" cy="36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31;p4"/>
            <p:cNvSpPr/>
            <p:nvPr/>
          </p:nvSpPr>
          <p:spPr>
            <a:xfrm>
              <a:off x="10269067" y="3614675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32;p4"/>
            <p:cNvSpPr/>
            <p:nvPr/>
          </p:nvSpPr>
          <p:spPr>
            <a:xfrm>
              <a:off x="6191293" y="4390673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33;p4"/>
            <p:cNvSpPr/>
            <p:nvPr/>
          </p:nvSpPr>
          <p:spPr>
            <a:xfrm>
              <a:off x="5791131" y="4179429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34;p4"/>
            <p:cNvSpPr/>
            <p:nvPr/>
          </p:nvSpPr>
          <p:spPr>
            <a:xfrm>
              <a:off x="9869048" y="3906960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D306ACCF-31DF-C624-3A12-FF72DCA052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4632" y="563474"/>
            <a:ext cx="1393347" cy="66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0" y="6268115"/>
            <a:ext cx="12192000" cy="589885"/>
            <a:chOff x="0" y="6268115"/>
            <a:chExt cx="12192000" cy="58988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6268115"/>
              <a:ext cx="12192000" cy="3914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6373640"/>
              <a:ext cx="12192000" cy="48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0" y="-19982"/>
            <a:ext cx="12192000" cy="1137117"/>
          </a:xfrm>
          <a:prstGeom prst="rect">
            <a:avLst/>
          </a:prstGeom>
          <a:solidFill>
            <a:srgbClr val="FFE89E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66103" y="266773"/>
            <a:ext cx="9607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Возникнут вопросы?</a:t>
            </a:r>
            <a:endParaRPr lang="ru-RU" sz="3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49713" y="5019991"/>
            <a:ext cx="68188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* </a:t>
            </a:r>
            <a:r>
              <a:rPr lang="ru-RU" sz="2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 каждом муниципалитете и школе </a:t>
            </a:r>
            <a:br>
              <a:rPr lang="ru-RU" sz="2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также имеются телефоны горячих линий  </a:t>
            </a:r>
            <a:endParaRPr lang="ru-RU" sz="28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2443791" y="1866844"/>
            <a:ext cx="7467553" cy="2144781"/>
            <a:chOff x="-4265935" y="-4381699"/>
            <a:chExt cx="6696180" cy="247930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Полилиния 44"/>
            <p:cNvSpPr/>
            <p:nvPr/>
          </p:nvSpPr>
          <p:spPr>
            <a:xfrm>
              <a:off x="-4265935" y="-4381699"/>
              <a:ext cx="6523912" cy="2479306"/>
            </a:xfrm>
            <a:custGeom>
              <a:avLst/>
              <a:gdLst>
                <a:gd name="connsiteX0" fmla="*/ 0 w 1953958"/>
                <a:gd name="connsiteY0" fmla="*/ 0 h 4226560"/>
                <a:gd name="connsiteX1" fmla="*/ 1953958 w 1953958"/>
                <a:gd name="connsiteY1" fmla="*/ 0 h 4226560"/>
                <a:gd name="connsiteX2" fmla="*/ 1953958 w 1953958"/>
                <a:gd name="connsiteY2" fmla="*/ 4226560 h 4226560"/>
                <a:gd name="connsiteX3" fmla="*/ 0 w 1953958"/>
                <a:gd name="connsiteY3" fmla="*/ 4226560 h 4226560"/>
                <a:gd name="connsiteX4" fmla="*/ 0 w 1953958"/>
                <a:gd name="connsiteY4" fmla="*/ 0 h 4226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3958" h="4226560">
                  <a:moveTo>
                    <a:pt x="0" y="0"/>
                  </a:moveTo>
                  <a:lnTo>
                    <a:pt x="1953958" y="0"/>
                  </a:lnTo>
                  <a:lnTo>
                    <a:pt x="1953958" y="4226560"/>
                  </a:lnTo>
                  <a:lnTo>
                    <a:pt x="0" y="422656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480" tIns="345967" rIns="284480" bIns="284480" numCol="1" spcCol="1270" anchor="t" anchorCtr="0">
              <a:noAutofit/>
            </a:bodyPr>
            <a:lstStyle/>
            <a:p>
              <a:pPr marL="0" lvl="1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-4209190" y="-3432525"/>
              <a:ext cx="6639435" cy="145870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 dirty="0">
                  <a:solidFill>
                    <a:schemeClr val="accent5">
                      <a:lumMod val="50000"/>
                    </a:schemeClr>
                  </a:solidFill>
                </a:rPr>
                <a:t>ТЕЛЕФОН РЕГИОНАЛЬНОЙ </a:t>
              </a:r>
              <a:r>
                <a:rPr lang="ru-RU" sz="2800" b="1" dirty="0" smtClean="0">
                  <a:solidFill>
                    <a:schemeClr val="accent5">
                      <a:lumMod val="50000"/>
                    </a:schemeClr>
                  </a:solidFill>
                </a:rPr>
                <a:t>«ГОРЯЧЕЙ ЛИНИИ»</a:t>
              </a:r>
              <a:endParaRPr lang="ru-RU" sz="2800" b="1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algn="ctr"/>
              <a:r>
                <a:rPr lang="ru-RU" sz="4800" b="1" dirty="0">
                  <a:solidFill>
                    <a:schemeClr val="accent5">
                      <a:lumMod val="50000"/>
                    </a:schemeClr>
                  </a:solidFill>
                </a:rPr>
                <a:t>+7 928-42-42-658</a:t>
              </a:r>
            </a:p>
          </p:txBody>
        </p: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5770"/>
            <a:ext cx="2766962" cy="2766962"/>
          </a:xfrm>
          <a:prstGeom prst="rect">
            <a:avLst/>
          </a:prstGeom>
        </p:spPr>
      </p:pic>
      <p:grpSp>
        <p:nvGrpSpPr>
          <p:cNvPr id="24" name="Google Shape;24;p4"/>
          <p:cNvGrpSpPr/>
          <p:nvPr/>
        </p:nvGrpSpPr>
        <p:grpSpPr>
          <a:xfrm>
            <a:off x="10094908" y="122630"/>
            <a:ext cx="1873691" cy="1533674"/>
            <a:chOff x="5791131" y="1800348"/>
            <a:chExt cx="4837936" cy="3960000"/>
          </a:xfrm>
        </p:grpSpPr>
        <p:sp>
          <p:nvSpPr>
            <p:cNvPr id="25" name="Google Shape;25;p4"/>
            <p:cNvSpPr/>
            <p:nvPr/>
          </p:nvSpPr>
          <p:spPr>
            <a:xfrm>
              <a:off x="6996686" y="3977715"/>
              <a:ext cx="2978715" cy="1782633"/>
            </a:xfrm>
            <a:custGeom>
              <a:avLst/>
              <a:gdLst/>
              <a:ahLst/>
              <a:cxnLst/>
              <a:rect l="l" t="t" r="r" b="b"/>
              <a:pathLst>
                <a:path w="2978715" h="1782633" extrusionOk="0">
                  <a:moveTo>
                    <a:pt x="1910790" y="0"/>
                  </a:moveTo>
                  <a:cubicBezTo>
                    <a:pt x="2252516" y="0"/>
                    <a:pt x="2574023" y="86570"/>
                    <a:pt x="2854576" y="238975"/>
                  </a:cubicBezTo>
                  <a:lnTo>
                    <a:pt x="2978715" y="314392"/>
                  </a:lnTo>
                  <a:lnTo>
                    <a:pt x="2958908" y="391425"/>
                  </a:lnTo>
                  <a:cubicBezTo>
                    <a:pt x="2708217" y="1197421"/>
                    <a:pt x="1956414" y="1782633"/>
                    <a:pt x="1067925" y="1782633"/>
                  </a:cubicBezTo>
                  <a:cubicBezTo>
                    <a:pt x="726199" y="1782633"/>
                    <a:pt x="404692" y="1696063"/>
                    <a:pt x="124140" y="1543658"/>
                  </a:cubicBezTo>
                  <a:lnTo>
                    <a:pt x="0" y="1468241"/>
                  </a:lnTo>
                  <a:lnTo>
                    <a:pt x="19807" y="1391209"/>
                  </a:lnTo>
                  <a:cubicBezTo>
                    <a:pt x="270498" y="585213"/>
                    <a:pt x="1022302" y="0"/>
                    <a:pt x="1910790" y="0"/>
                  </a:cubicBezTo>
                  <a:close/>
                </a:path>
              </a:pathLst>
            </a:cu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6103347" y="1800348"/>
              <a:ext cx="3960000" cy="3960000"/>
            </a:xfrm>
            <a:prstGeom prst="ellipse">
              <a:avLst/>
            </a:prstGeom>
            <a:solidFill>
              <a:srgbClr val="FFCB25">
                <a:alpha val="4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6103347" y="3570304"/>
              <a:ext cx="2189507" cy="2190044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8983320" y="2169032"/>
              <a:ext cx="1440000" cy="144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8727501" y="1887571"/>
              <a:ext cx="720000" cy="72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9644936" y="1989032"/>
              <a:ext cx="360000" cy="360000"/>
            </a:xfrm>
            <a:prstGeom prst="ellipse">
              <a:avLst/>
            </a:prstGeom>
            <a:solidFill>
              <a:srgbClr val="FFCB25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10269067" y="3614675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2;p4"/>
            <p:cNvSpPr/>
            <p:nvPr/>
          </p:nvSpPr>
          <p:spPr>
            <a:xfrm>
              <a:off x="6191293" y="4390673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3;p4"/>
            <p:cNvSpPr/>
            <p:nvPr/>
          </p:nvSpPr>
          <p:spPr>
            <a:xfrm>
              <a:off x="5791131" y="4179429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4;p4"/>
            <p:cNvSpPr/>
            <p:nvPr/>
          </p:nvSpPr>
          <p:spPr>
            <a:xfrm>
              <a:off x="9869048" y="3906960"/>
              <a:ext cx="360000" cy="360000"/>
            </a:xfrm>
            <a:prstGeom prst="ellipse">
              <a:avLst/>
            </a:prstGeom>
            <a:solidFill>
              <a:srgbClr val="FFCB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D306ACCF-31DF-C624-3A12-FF72DCA05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4632" y="563474"/>
            <a:ext cx="1393347" cy="66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3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524</Words>
  <Application>Microsoft Office PowerPoint</Application>
  <PresentationFormat>Широкоэкранный</PresentationFormat>
  <Paragraphs>93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127</cp:revision>
  <dcterms:created xsi:type="dcterms:W3CDTF">2023-12-13T07:50:14Z</dcterms:created>
  <dcterms:modified xsi:type="dcterms:W3CDTF">2023-12-15T07:31:35Z</dcterms:modified>
</cp:coreProperties>
</file>