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68" r:id="rId4"/>
    <p:sldId id="272" r:id="rId5"/>
    <p:sldId id="258" r:id="rId6"/>
    <p:sldId id="257" r:id="rId7"/>
    <p:sldId id="256" r:id="rId8"/>
    <p:sldId id="259" r:id="rId9"/>
    <p:sldId id="260" r:id="rId10"/>
    <p:sldId id="278" r:id="rId11"/>
    <p:sldId id="279" r:id="rId12"/>
    <p:sldId id="280" r:id="rId13"/>
    <p:sldId id="284" r:id="rId14"/>
    <p:sldId id="285" r:id="rId15"/>
    <p:sldId id="273" r:id="rId16"/>
    <p:sldId id="286" r:id="rId17"/>
    <p:sldId id="289" r:id="rId18"/>
    <p:sldId id="266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7" r:id="rId27"/>
    <p:sldId id="288" r:id="rId28"/>
  </p:sldIdLst>
  <p:sldSz cx="9144000" cy="5143500" type="screen16x9"/>
  <p:notesSz cx="6761163" cy="9882188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9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успеваемости и качества знаний учащихся 5-9 классов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5а</c:v>
                </c:pt>
                <c:pt idx="1">
                  <c:v>6 б</c:v>
                </c:pt>
                <c:pt idx="2">
                  <c:v>5 б</c:v>
                </c:pt>
                <c:pt idx="3">
                  <c:v>7 в</c:v>
                </c:pt>
                <c:pt idx="4">
                  <c:v>5 г</c:v>
                </c:pt>
                <c:pt idx="5">
                  <c:v>9 а</c:v>
                </c:pt>
                <c:pt idx="6">
                  <c:v>7 в</c:v>
                </c:pt>
                <c:pt idx="7">
                  <c:v>8 а</c:v>
                </c:pt>
                <c:pt idx="8">
                  <c:v>9 б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86</c:v>
                </c:pt>
                <c:pt idx="1">
                  <c:v>72</c:v>
                </c:pt>
                <c:pt idx="2">
                  <c:v>67</c:v>
                </c:pt>
                <c:pt idx="3">
                  <c:v>65</c:v>
                </c:pt>
                <c:pt idx="4">
                  <c:v>56</c:v>
                </c:pt>
                <c:pt idx="5">
                  <c:v>53</c:v>
                </c:pt>
                <c:pt idx="6">
                  <c:v>51</c:v>
                </c:pt>
                <c:pt idx="7">
                  <c:v>48</c:v>
                </c:pt>
                <c:pt idx="8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24-44D2-9EB4-DE6CBD085D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6145536"/>
        <c:axId val="95477056"/>
        <c:axId val="0"/>
      </c:bar3DChart>
      <c:catAx>
        <c:axId val="1661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77056"/>
        <c:crosses val="autoZero"/>
        <c:auto val="1"/>
        <c:lblAlgn val="ctr"/>
        <c:lblOffset val="100"/>
        <c:noMultiLvlLbl val="0"/>
      </c:catAx>
      <c:valAx>
        <c:axId val="9547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14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 </a:t>
            </a:r>
          </a:p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05748156421197"/>
          <c:y val="1.76369292300855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46</c:v>
                </c:pt>
                <c:pt idx="2">
                  <c:v>33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8-41F6-A30E-2655BCC4A4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76</c:v>
                </c:pt>
                <c:pt idx="2">
                  <c:v>44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8-41F6-A30E-2655BCC4A4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65</c:v>
                </c:pt>
                <c:pt idx="1">
                  <c:v>22</c:v>
                </c:pt>
                <c:pt idx="2">
                  <c:v>48</c:v>
                </c:pt>
                <c:pt idx="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98-41F6-A30E-2655BCC4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83104"/>
        <c:axId val="101889088"/>
      </c:barChart>
      <c:catAx>
        <c:axId val="1663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89088"/>
        <c:crosses val="autoZero"/>
        <c:auto val="1"/>
        <c:lblAlgn val="ctr"/>
        <c:lblOffset val="100"/>
        <c:noMultiLvlLbl val="0"/>
      </c:catAx>
      <c:valAx>
        <c:axId val="1018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3C0A-B933-4539-BEB2-C1D118FD44AC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0DE5-8964-4BA9-B3CB-DEDC97318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1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87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68579" rIns="68579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2" indent="0" algn="ctr">
              <a:buNone/>
              <a:defRPr sz="14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400"/>
            </a:lvl4pPr>
            <a:lvl5pPr marL="1371566" indent="0" algn="ctr">
              <a:buNone/>
              <a:defRPr sz="1400"/>
            </a:lvl5pPr>
            <a:lvl6pPr marL="1714457" indent="0" algn="ctr">
              <a:buNone/>
              <a:defRPr sz="1400"/>
            </a:lvl6pPr>
            <a:lvl7pPr marL="2057348" indent="0" algn="ctr">
              <a:buNone/>
              <a:defRPr sz="1400"/>
            </a:lvl7pPr>
            <a:lvl8pPr marL="2400240" indent="0" algn="ctr">
              <a:buNone/>
              <a:defRPr sz="1400"/>
            </a:lvl8pPr>
            <a:lvl9pPr marL="2743132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5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68579" rIns="68579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9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02868" rIns="102868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2"/>
            <a:ext cx="3566160" cy="2506179"/>
          </a:xfrm>
        </p:spPr>
        <p:txBody>
          <a:bodyPr lIns="34289" rIns="342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34727"/>
            <a:ext cx="3566160" cy="617220"/>
          </a:xfrm>
        </p:spPr>
        <p:txBody>
          <a:bodyPr lIns="102868" rIns="102868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225842"/>
            <a:ext cx="3566160" cy="2506179"/>
          </a:xfrm>
        </p:spPr>
        <p:txBody>
          <a:bodyPr lIns="34289" rIns="342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8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8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30"/>
            <a:ext cx="3291840" cy="2821721"/>
          </a:xfrm>
        </p:spPr>
        <p:txBody>
          <a:bodyPr lIns="68579" rIns="68579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9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342892" tIns="274313" rIns="34289" bIns="34289"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68579" rIns="68579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4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9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34289" tIns="68579" rIns="34289" bIns="68579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16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DBA09-F645-49DC-B3E7-D1C390240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344308-04BB-41F0-A599-A54D93B17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3C2ADE-8B15-41F2-883C-FD7857ED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92435A-81FD-44A3-A2EE-32B59E1A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FC12CC-8E14-4873-BD0B-E2C82BB7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94039-2641-4788-8D40-6E661F0A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0A4917-9CFF-454C-A8A4-BE3666777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9C97C8-712F-4C65-90D7-0826A587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A94FAF-27F8-469C-9F20-CAD2B19D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29A00C-1E74-4269-B6C3-946C32A4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72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388A2-3FEA-4F30-A08B-6E1B47E4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84F963-BB33-49E3-877F-FA01289E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CAAAA0-487E-49D6-814A-AB8FDF8F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183B17-228C-4CE7-B4BE-74F08BEE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54782A-A95C-4768-B9D4-C2884099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21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C43D3-F88B-414B-A6B9-8C16D8B0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B7F293-A890-40A1-9D0E-639BE0666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128C83-5361-4B51-8CF4-FC2EC758C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20627D-CA0A-4A98-9449-51E3BCD0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C4B4B5-0BB4-4E41-B9E7-5EDF7375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B56742-F180-40C5-AD2E-393D93D1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6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D1D65-4105-41A4-8331-681A6218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42C82D-FFDD-4F65-83A3-2C678056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116348-6036-4154-9A35-BC678C871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FB050D0-F849-4063-B70E-4C7DF0AC0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BC263B7-02CD-4A33-8736-975E2342F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D7CF0A-4CC1-4E7F-8894-CFD29C3C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57E2E8-F56F-4005-A91B-9E1AF772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0A4B69-24FC-4DBA-AB2F-186AEB56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58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51D5E-F75A-4B2E-B820-375181B9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F93A15-F7C4-4373-A56A-C1398AD2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ECBC9D-6EC6-43D0-A1F8-CC6076C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5B2CBE-CA27-4FE7-AA90-5A455D35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2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06D5BB-D9DB-4895-9548-2846C17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C03D6E3-4231-4A57-8555-2FFFE06C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D957E4-64E1-4FE2-90A8-264F5361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3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178B11-CA9A-4B9D-914D-5E9500BB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8C50D4-1A16-41D9-97F5-AD5D823D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E705CF-68D3-4937-88F6-2B25DFC1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EFA8D8-952B-4BA3-A9DB-9308DCF5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3F8895-9C13-417A-9C05-E4B9A44E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5D9251-4744-48EE-A110-9DDAED4D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5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BA21C-55ED-476B-A9E3-7A815ED9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29C93C-D7F8-4B7A-8232-036679F7E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CE9615-4FEA-4E35-8B65-1C6A2C0E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29E44C-E488-4A72-8679-7EAA436A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649712-9826-4AFA-B60B-A0D35F76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5F1429-22BF-4CA2-9B2D-72EDABF4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9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096B60-F0DF-436A-B4B8-4069A41E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EB00E8-3FAD-45C6-9936-450FD856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7AEFBA-7292-42C2-8564-7EE56C89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75592-8526-4480-88B5-BE7E9AD5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082D93-B575-4B16-8A3B-342C887B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41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AB32C5-5D33-4AD6-A340-9C7CE3AC7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02DF34-13E6-46E5-BA0E-E6ABB90F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0DFE67-8311-448D-BA89-A77E430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E31847-0EC5-475C-A7A3-47D89569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169A3-2C0F-4B39-BD73-3AAC30AD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1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8" y="1714500"/>
            <a:ext cx="7290053" cy="3017520"/>
          </a:xfrm>
          <a:prstGeom prst="rect">
            <a:avLst/>
          </a:prstGeom>
        </p:spPr>
        <p:txBody>
          <a:bodyPr vert="horz" lIns="34289" tIns="34289" rIns="3428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4853028"/>
            <a:ext cx="1615607" cy="205740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892"/>
            <a:fld id="{B87DEA47-D6C5-4073-B6DD-C007CFBD141E}" type="datetimeFigureOut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342892"/>
              <a:t>08.12.2021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8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892"/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342892"/>
            <a:fld id="{0B9D172A-F9D4-42BB-B84B-3D496F27A3EA}" type="slidenum">
              <a:rPr lang="ru-RU" smtClean="0">
                <a:solidFill>
                  <a:srgbClr val="2E2B21">
                    <a:lumMod val="90000"/>
                    <a:lumOff val="10000"/>
                  </a:srgbClr>
                </a:solidFill>
              </a:rPr>
              <a:pPr defTabSz="342892"/>
              <a:t>‹#›</a:t>
            </a:fld>
            <a:endParaRPr lang="ru-RU">
              <a:solidFill>
                <a:srgbClr val="2E2B21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80000"/>
        </a:lnSpc>
        <a:spcBef>
          <a:spcPct val="0"/>
        </a:spcBef>
        <a:buNone/>
        <a:defRPr sz="3800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77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34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59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16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08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912092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17" indent="-102868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6A311-3A92-49A0-B490-D4972A43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C23575-E50B-457C-BDAE-FEB352975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0F20CD-CADB-46A1-97CA-DB32FE467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578805-1A5D-41AC-BB21-AED6FA0734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41D131-E79F-4ACD-A36C-C0E0CC7AF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77FBDA-D76D-4356-AB71-5CF60C45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31ADBC3-72A5-46D0-BECD-CAC79D3227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2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31" TargetMode="External"/><Relationship Id="rId3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27" TargetMode="External"/><Relationship Id="rId7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42" TargetMode="External"/><Relationship Id="rId12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36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41" TargetMode="External"/><Relationship Id="rId11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28" TargetMode="External"/><Relationship Id="rId5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25" TargetMode="External"/><Relationship Id="rId10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34" TargetMode="External"/><Relationship Id="rId4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22" TargetMode="External"/><Relationship Id="rId9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#page%3D4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7654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От рисковых профилей общеобразовательных организаций к рисковому профилю муниципалитета. Интерпретация данных.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6327" y="3675121"/>
            <a:ext cx="4137677" cy="124182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Саркисян Оксана Александровна,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мониторинга системы образования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КНМЦ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09" y="139904"/>
            <a:ext cx="1399178" cy="1399178"/>
          </a:xfrm>
          <a:prstGeom prst="rect">
            <a:avLst/>
          </a:prstGeom>
        </p:spPr>
      </p:pic>
      <p:pic>
        <p:nvPicPr>
          <p:cNvPr id="4" name="Picture 2" descr="O:\Совещание директоров 08.12\измерение рисков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480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97104"/>
              </p:ext>
            </p:extLst>
          </p:nvPr>
        </p:nvGraphicFramePr>
        <p:xfrm>
          <a:off x="539552" y="123478"/>
          <a:ext cx="8136904" cy="4824532"/>
        </p:xfrm>
        <a:graphic>
          <a:graphicData uri="http://schemas.openxmlformats.org/drawingml/2006/table">
            <a:tbl>
              <a:tblPr firstRow="1" bandRow="1"/>
              <a:tblGrid>
                <a:gridCol w="325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0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1087">
                <a:tc gridSpan="6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РИСКОВ ОБЩЕОБРАЗОВАТЕЛЬНОЙ ОРГАНИЗАЦИИ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991">
                <a:tc gridSpan="6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МАОУ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СОШ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8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140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фактор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риска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8369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анализа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115" marR="150495" indent="3810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ед.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2090" marR="104775" indent="-10668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риска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592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мотивации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учителями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808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 marR="551180">
                        <a:lnSpc>
                          <a:spcPts val="1140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Низкая</a:t>
                      </a:r>
                      <a:r>
                        <a:rPr sz="1200" b="1" spc="-6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учебная </a:t>
                      </a:r>
                      <a:r>
                        <a:rPr sz="1200" b="1" spc="-2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мотивация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25"/>
                        </a:lnSpc>
                      </a:pP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 marR="955675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Уровень мотивации обучающихся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3007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Учет индивидуальных возможностей 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учебном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процессе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978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 marR="204470">
                        <a:lnSpc>
                          <a:spcPts val="1150"/>
                        </a:lnSpc>
                      </a:pP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ый </a:t>
                      </a:r>
                      <a:r>
                        <a:rPr sz="12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ове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нь  школьного 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благополучия</a:t>
                      </a: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конфликтов 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буллинга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 школе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808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Отношения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педагогическом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коллективе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учителей)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82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2978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обучающихся, столкнувшихся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3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несправедливым отношением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учителей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себе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29785"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75"/>
                        </a:lnSpc>
                      </a:pPr>
                      <a:r>
                        <a:rPr sz="12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Низкий</a:t>
                      </a:r>
                      <a:r>
                        <a:rPr sz="1200" b="1" spc="-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75"/>
                        </a:lnSpc>
                      </a:pP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дисциплины</a:t>
                      </a:r>
                      <a:r>
                        <a:rPr sz="1200" b="1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классе</a:t>
                      </a: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Частота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нарушения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дисциплины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297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уровня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дисциплины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учителей)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66592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>
                        <a:lnSpc>
                          <a:spcPts val="1175"/>
                        </a:lnSpc>
                        <a:spcBef>
                          <a:spcPts val="520"/>
                        </a:spcBef>
                      </a:pP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r>
                        <a:rPr sz="1200" b="1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доля</a:t>
                      </a: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 marR="64135">
                        <a:lnSpc>
                          <a:spcPts val="114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обучающихся с рисками </a:t>
                      </a:r>
                      <a:r>
                        <a:rPr sz="1200" b="1" spc="-2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учебной</a:t>
                      </a:r>
                      <a:r>
                        <a:rPr sz="12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неуспешности</a:t>
                      </a:r>
                      <a:endParaRPr sz="12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 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низким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индексом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ESCS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495813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60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которым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учителя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9554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рекомендуют дополнительные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занятия 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целью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ликвидации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отставания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учебной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33021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 marR="535940">
                        <a:lnSpc>
                          <a:spcPts val="1150"/>
                        </a:lnSpc>
                      </a:pPr>
                      <a:r>
                        <a:rPr sz="12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Низкий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 </a:t>
                      </a:r>
                      <a:r>
                        <a:rPr sz="1200" b="1" spc="-2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вовлеченности 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Степень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незаинтересованности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учебным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процессом со стороны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6792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Проявление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родителями поддержки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детей в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учебе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32808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родителей,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регулярно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посещающих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родительские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собрания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5167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самоаудит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системы с последующим информированием заказчиков и потребителей образовательной услуги о степени соответствия качества предоставляемого образования требованиям ФГОС общего образования.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749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   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ВШК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025345" y="814008"/>
            <a:ext cx="648072" cy="7920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543" y="123478"/>
            <a:ext cx="89833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ВШК можно использовать в рамках ВСОКО, особенно в части контроля образовательных достижений учащихся.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по итогам ВШК вполне может быть отражена в отчетности по ВСОКО, например: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учащихся;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промежуточного контроля успеваемости учащихся; результативность участия учащихся в олимпиадах, конференциях и др. (применительно к программам формирования и развития универсальных учебных действий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проектной деятельности учащихся (применительно к оценке индивидуальных достижений учащихся); состояние материально-технической базы ОО, в т. ч. оснащенность кабинетов и др.; состояние кадрового ресурса ОО. </a:t>
            </a:r>
          </a:p>
        </p:txBody>
      </p:sp>
    </p:spTree>
    <p:extLst>
      <p:ext uri="{BB962C8B-B14F-4D97-AF65-F5344CB8AC3E}">
        <p14:creationId xmlns:p14="http://schemas.microsoft.com/office/powerpoint/2010/main" val="355194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8351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успешные школы и школы, способные преодолевать риски низких результатов, имеют общую характеристику – все обладают развитой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самооценки и диагностики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Резильентные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отмечают, что объективная, то есть честная и глубокая самодиагностика стала началом всех изменений.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всестороннее изучение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среды школы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на вопрос: «Что мешает нашему развитию?» – и определяют факторы риска низких результатов, характерные именно для их школы.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486"/>
            <a:ext cx="4027948" cy="4803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91630"/>
            <a:ext cx="1514465" cy="25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7207668"/>
              </p:ext>
            </p:extLst>
          </p:nvPr>
        </p:nvGraphicFramePr>
        <p:xfrm>
          <a:off x="451553" y="1179838"/>
          <a:ext cx="4500500" cy="256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1553" y="843558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и качества знаний учащихся 5-9 классов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6541"/>
            <a:ext cx="640871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ошибок в интерпретации данных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57129327"/>
              </p:ext>
            </p:extLst>
          </p:nvPr>
        </p:nvGraphicFramePr>
        <p:xfrm>
          <a:off x="5364088" y="843558"/>
          <a:ext cx="379875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45" y="3656113"/>
            <a:ext cx="4723858" cy="10823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0032" y="2931790"/>
            <a:ext cx="4100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диаграммы прекрасно видно, результаты </a:t>
            </a:r>
          </a:p>
          <a:p>
            <a:pPr lvl="0" algn="ctr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класса улучшились по сравнению…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4745271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нам показывает, что результаты лучше дал класс…(учитель …)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689217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первой четверти </a:t>
            </a:r>
            <a:r>
              <a:rPr lang="en-US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рейтинге занимает 5 А класс (классный руководитель …)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3355517" cy="81012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064896" cy="3888486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ВСОКО с семью разными приложениями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Циклограмма ВСОКО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Пример тематического планирования рабочей программы с выделенным предметом оценки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Памятка педагогам по достижению объективности ВСОКО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Чек-лист контроля/самоконтроля оценочных средств рабочей программы</a:t>
            </a:r>
          </a:p>
          <a:p>
            <a:pPr marL="34289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14" y="195486"/>
            <a:ext cx="2957550" cy="7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757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направляют педагогический коллектив во время принятия решений, разработки стратегии и программы развития. В кризисные периоды наличие некоторых из этих ценностей может стать необходимым условием положительного выхода из сложной ситуации.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 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 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3950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резильентных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749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смыслом любой школы, добивающейся положительных результатов, по мнению всех директоров, является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«команда».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воспринимает себя как команду, группу, коллектив, объединенный целью и задачами, где все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 общие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ценности.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резильентной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– это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задающий направление трансформационным процессам.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лидером своей команды, опирается при этом на решения, принятые коллегиально.</a:t>
            </a:r>
          </a:p>
          <a:p>
            <a:pPr lvl="0" algn="just"/>
            <a:r>
              <a:rPr lang="ru-RU" sz="2400" b="1" i="1" dirty="0">
                <a:solidFill>
                  <a:srgbClr val="000080"/>
                </a:solidFill>
                <a:latin typeface="Open Sans"/>
              </a:rPr>
              <a:t> </a:t>
            </a:r>
            <a:endParaRPr lang="ru-RU" sz="2400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352045"/>
            <a:ext cx="2105948" cy="15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91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механизмы достижения высоких результатов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455" y="1347614"/>
            <a:ext cx="8712968" cy="408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осуществления эффективных преобразований в образовательной организации необходимо выполнение следующих условий, о многих из которых мы уже говорили в рамках изучения управленческого цикла.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Четкое понимание имеющихся </a:t>
            </a:r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</a:p>
          <a:p>
            <a:pPr lvl="0"/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Реалистичное целеполагание </a:t>
            </a:r>
          </a:p>
          <a:p>
            <a:pPr lvl="0"/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Объективные показатели</a:t>
            </a:r>
          </a:p>
          <a:p>
            <a:pPr lvl="0"/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к преобразованиям</a:t>
            </a:r>
            <a:endParaRPr lang="ru-RU" sz="2400" dirty="0">
              <a:solidFill>
                <a:srgbClr val="2E2B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2E2B21"/>
              </a:solidFill>
            </a:endParaRPr>
          </a:p>
          <a:p>
            <a:pPr lvl="0"/>
            <a:endParaRPr lang="ru-RU" dirty="0">
              <a:solidFill>
                <a:srgbClr val="2E2B2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  <a:r>
              <a:rPr lang="ru-RU" sz="3200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развития </a:t>
            </a:r>
            <a:r>
              <a:rPr lang="ru-RU" sz="32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систем образования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None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октябре 2021 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все общеобразовательные организации проходили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анкетирование на платформе ФИОКО (кроме СОШ № 97 и «Перспективы»)</a:t>
            </a:r>
          </a:p>
          <a:p>
            <a:pPr marL="0" indent="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анкетировании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приняли </a:t>
            </a: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участие следующие категории респондентов: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Font typeface="Calibri"/>
              <a:buChar char="‒"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руководитель школы;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Font typeface="Calibri"/>
              <a:buChar char="‒"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школы, работающие в 5-9 классах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Font typeface="Calibri"/>
              <a:buChar char="‒"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обучающиеся 6 и 9-х классов;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just" defTabSz="9144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E8637"/>
              </a:buClr>
              <a:buSzPct val="70000"/>
              <a:buFont typeface="Calibri"/>
              <a:buChar char="‒"/>
            </a:pPr>
            <a:r>
              <a:rPr lang="ru-RU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родители (законные представители) обучающихся 6 и 9-х классов.</a:t>
            </a:r>
            <a:endParaRPr lang="ru-RU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7494"/>
            <a:ext cx="5184576" cy="46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47" y="1948171"/>
            <a:ext cx="8784976" cy="32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69850" lvl="1" indent="-285750" algn="r">
              <a:spcBef>
                <a:spcPts val="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17880" algn="l"/>
              </a:tabLst>
            </a:pPr>
            <a:r>
              <a:rPr lang="ru-RU" sz="1400" b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Турунтаевская</a:t>
            </a:r>
            <a:r>
              <a:rPr lang="ru-RU" sz="1400" b="1" spc="-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</a:t>
            </a:r>
            <a:r>
              <a:rPr lang="ru-RU" sz="1400" b="1" spc="-8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№1,</a:t>
            </a:r>
            <a:r>
              <a:rPr lang="ru-RU" sz="1400" b="1" spc="-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ru-RU" sz="14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Турунтаево,</a:t>
            </a:r>
            <a:r>
              <a:rPr lang="ru-RU" sz="14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</a:t>
            </a:r>
            <a:r>
              <a:rPr lang="ru-RU" sz="14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Бурятия</a:t>
            </a:r>
            <a:endParaRPr lang="ru-RU" sz="1100" spc="-5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2056130" algn="just">
              <a:lnSpc>
                <a:spcPct val="186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школы: 830 обучающихся, 46 учитель.</a:t>
            </a:r>
            <a:r>
              <a:rPr lang="ru-RU" sz="1600" spc="-3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514350" algn="l"/>
              </a:tabLst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i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какой</a:t>
            </a:r>
            <a:r>
              <a:rPr lang="ru-RU" sz="16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момент</a:t>
            </a:r>
            <a:r>
              <a:rPr lang="ru-RU" sz="16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i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16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начались</a:t>
            </a:r>
            <a:r>
              <a:rPr lang="ru-RU" sz="16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изменения?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29235">
              <a:lnSpc>
                <a:spcPts val="1610"/>
              </a:lnSpc>
              <a:spcBef>
                <a:spcPts val="5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 году по итогам республиканского мониторинга школа получила статус ШНОР.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Это было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неприятным моментом для всех участников образовательного процесса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управления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 Результаты этого мониторинга стали толчком для коллектива определения причин попадания в группу школ с низкими образовательными результатами. Провели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самообследование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определили проблемные точки и разработали стратегические задачи для решения этих проблем.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в общеобразовательной организации начинаются только тогда, когда школьный коллектив понимает возникшую ситуацию, принимает её и ставит цель выхода из неё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295" t="9395" r="11610" b="38188"/>
          <a:stretch/>
        </p:blipFill>
        <p:spPr>
          <a:xfrm>
            <a:off x="323528" y="267494"/>
            <a:ext cx="3456384" cy="1765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22912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управленческих механизмов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высоких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0520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753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85750" algn="l"/>
              </a:tabLst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600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мешало</a:t>
            </a:r>
            <a:r>
              <a:rPr lang="ru-RU" sz="16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</a:t>
            </a:r>
            <a:r>
              <a:rPr lang="ru-RU" sz="1600" i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школы?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1970" indent="-229235" algn="just">
              <a:lnSpc>
                <a:spcPts val="1610"/>
              </a:lnSpc>
              <a:spcAft>
                <a:spcPts val="0"/>
              </a:spcAft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Коллективом школы были определены несколько причин, которые мешают развитию школы и пути их устранения:</a:t>
            </a: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системы коррекционной работы с детьми, имеющими низкие образовательные результаты. Пути решения – разработать эффективную систему коррекционной работы с детьми, имеющими низкие образовательные результаты. Подготовить педагогов к её реализации. В школе в 2017 году было 18% детей, имеющих низкие образовательные результаты, низкий уровень познавательных способностей, низкий социальный статус.</a:t>
            </a: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уровень учебной мотивации большей части учащихся школы. Решение - построить открытое образовательной пространство с привлечением к участию в нём представителей социума.</a:t>
            </a:r>
          </a:p>
          <a:p>
            <a:pPr marL="342900" lvl="0" indent="-342900" algn="just">
              <a:lnSpc>
                <a:spcPts val="161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высокой учебной мотивацией уходили обучаться в соседнюю районную гимназию. Цель- поднять престиж школы, чтобы дети с высокими образовательными результатами не уходили. </a:t>
            </a:r>
          </a:p>
          <a:p>
            <a:pPr marL="521970" indent="-229235" algn="just">
              <a:lnSpc>
                <a:spcPts val="1610"/>
              </a:lnSpc>
              <a:spcAft>
                <a:spcPts val="0"/>
              </a:spcAft>
              <a:tabLst>
                <a:tab pos="285750" algn="l"/>
              </a:tabLst>
            </a:pP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только систематическая работа даёт результаты. Здесь необходим целый комплекс мер по повышению мотивации среди обучающихся, разработка индивидуальных образовательных маршрутов для «неуспешных» детей, психолого-педагогическое сопровождение детей и их родителей, ранняя профориентация, определение академических трудностей. Всё это возможно только с подготовленным педагогическим коллективом, готовым учиться и меняться.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347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управленческих механизмов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высоких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60379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5486"/>
            <a:ext cx="8136904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970" indent="-229235" algn="just">
              <a:lnSpc>
                <a:spcPts val="161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610"/>
              </a:lnSpc>
              <a:buSzPts val="1400"/>
              <a:tabLst>
                <a:tab pos="2857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мешало развитию школы?</a:t>
            </a:r>
          </a:p>
          <a:p>
            <a:pPr algn="ctr">
              <a:lnSpc>
                <a:spcPts val="1610"/>
              </a:lnSpc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Коллективом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школы были определены несколько причин, которые мешают развитию школы и пути их устранения:</a:t>
            </a:r>
          </a:p>
          <a:p>
            <a:pPr marL="342900" indent="-342900" algn="just">
              <a:lnSpc>
                <a:spcPts val="1610"/>
              </a:lnSpc>
              <a:buFont typeface="Wingdings" panose="05000000000000000000" pitchFamily="2" charset="2"/>
              <a:buChar char=""/>
              <a:tabLst>
                <a:tab pos="2857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системы коррекционной работы с детьми, имеющими низкие образовательные результаты.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Пути решения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разработать эффективную систему коррекционной работы с детьми, имеющими низкие образовательные результаты. Подготовить педагогов к её реализации. В школе в 2017 году было 18% детей, имеющих низкие образовательные результаты, низкий уровень познавательных способностей, низкий социальный статус.</a:t>
            </a:r>
          </a:p>
          <a:p>
            <a:pPr marR="72390" algn="just">
              <a:lnSpc>
                <a:spcPts val="1610"/>
              </a:lnSpc>
              <a:buSzPts val="1400"/>
              <a:tabLst>
                <a:tab pos="28575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 решила бороться с угрозой оттока контингента  в открытую по соседству гимназию?</a:t>
            </a:r>
          </a:p>
          <a:p>
            <a:pPr marL="342900" marR="72390" indent="-342900" algn="just">
              <a:lnSpc>
                <a:spcPts val="1610"/>
              </a:lnSpc>
              <a:buFont typeface="Wingdings" panose="05000000000000000000" pitchFamily="2" charset="2"/>
              <a:buChar char=""/>
              <a:tabLst>
                <a:tab pos="28575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решено поднять престиж школы - открыли лицейские группы, пригласили преподавателей ВУЗов,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разрабатывали с детьми социально-значимые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проекты и учебные исследовательские практики на базе социальных партнеров. Каждая такая практика становилась образовательным событием для детей, создавались проекты на благо села, тем самым создавая положительный имидж школы. Развивалось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тьюторство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Смогли коллектив сплотить в одну команду. Как следствие 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активизирование участия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детей, и родителей, и учителей в конкурсах и проектах,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материальной базы (выиграли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грант).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Обеспечили повышение квалификации учителей. Открыли новые образовательные горизонты для своих выпускников.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02904"/>
            <a:ext cx="987574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9622"/>
            <a:ext cx="345612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752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643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9502"/>
            <a:ext cx="8640960" cy="540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Обсудить на заседаниях МО, собраниях трудового коллектива результаты анкетирования, оценить достоверность рисковых профилей, сформулировать проблемы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15 января составить и утвердить план работы (дорожную карту по преодолению рисков на 2022-2024 годы)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показатели, по которым будем измеряться  это преодоление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внутренней оценки качества образования (до 15 января составить (скорректировать) положение о ВСОКО)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2E2B2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7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504" y="1528284"/>
            <a:ext cx="2908496" cy="19704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риски, характерные для школ муниципалитета.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имеет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(17 % школ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«красной» зоне)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0738"/>
          <a:stretch/>
        </p:blipFill>
        <p:spPr>
          <a:xfrm>
            <a:off x="323528" y="492687"/>
            <a:ext cx="6045086" cy="456339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92577"/>
            <a:ext cx="4532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Рисковый профиль муниципалитета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15675"/>
              </p:ext>
            </p:extLst>
          </p:nvPr>
        </p:nvGraphicFramePr>
        <p:xfrm>
          <a:off x="467543" y="771550"/>
          <a:ext cx="8424936" cy="413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179">
                <a:tc>
                  <a:txBody>
                    <a:bodyPr/>
                    <a:lstStyle/>
                    <a:p>
                      <a:pPr marL="298450" indent="-2984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spc="-5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2550" indent="-825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РПШ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78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3458">
                <a:tc>
                  <a:txBody>
                    <a:bodyPr/>
                    <a:lstStyle/>
                    <a:p>
                      <a:pPr marL="67945" marR="304165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</a:t>
                      </a:r>
                      <a:r>
                        <a:rPr lang="ru-RU" sz="1100" b="1" spc="-29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оснащения</a:t>
                      </a:r>
                      <a:r>
                        <a:rPr lang="ru-RU" sz="1100" b="1" spc="-1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7366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оснащения</a:t>
                      </a:r>
                      <a:r>
                        <a:rPr lang="ru-RU" sz="11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Учебные материалы;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Цифровое оборудование;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Качество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интернет-соединения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Дефициты оснащения, зданий и помещений;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Состояние классов и кабинетов.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522">
                <a:tc>
                  <a:txBody>
                    <a:bodyPr/>
                    <a:lstStyle/>
                    <a:p>
                      <a:pPr marL="6794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7945" marR="490855" algn="l"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кадров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7945" marR="260350" algn="l"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67945" marR="26035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кадров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Нехватка педагогов;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Нехватка психологов, логопедов, социальных педагогов;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Нехватка вспомогательного персонала.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9807">
                <a:tc>
                  <a:txBody>
                    <a:bodyPr/>
                    <a:lstStyle/>
                    <a:p>
                      <a:pPr marL="67945" marR="498475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Предметные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методические,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педагогические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67945" marR="14351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дефициты</a:t>
                      </a:r>
                      <a:r>
                        <a:rPr lang="ru-RU" sz="1100" b="1" spc="-7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школьных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команд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57480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Недостаточная</a:t>
                      </a:r>
                      <a:r>
                        <a:rPr lang="ru-RU" sz="11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предметная и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компетентность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работников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Оценка педагогических компетенций учителей;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Участие в системе обмена опытом;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Использование современных педагогических технологий;</a:t>
                      </a:r>
                    </a:p>
                    <a:p>
                      <a:pPr lvl="0"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родителей, недовольных преподаванием предметов;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Уверенность учителей в своей педагогической компетентности.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490">
                <a:tc>
                  <a:txBody>
                    <a:bodyPr/>
                    <a:lstStyle/>
                    <a:p>
                      <a:pPr marL="67945" marR="304165"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100" b="1" spc="-2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взаимодействия</a:t>
                      </a:r>
                      <a:r>
                        <a:rPr lang="ru-RU" sz="11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МОУО</a:t>
                      </a:r>
                      <a:r>
                        <a:rPr lang="ru-RU" sz="11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1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Уровень совместной с МОУО работы ОО по разработке рекомендаций для улучшения работы по отдельным направлениям;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Уровень продуктивности взаимодействия с МОУО не выше среднего;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трудностей во взаимодействии ОО и МОУО.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907705" y="0"/>
            <a:ext cx="4567798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структуры факторов риска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603504"/>
            <a:ext cx="9611751" cy="1207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школ Краснодара с департаментом образования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2094" b="25326"/>
          <a:stretch/>
        </p:blipFill>
        <p:spPr>
          <a:xfrm>
            <a:off x="185644" y="850006"/>
            <a:ext cx="6670610" cy="4157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6254" y="915566"/>
            <a:ext cx="2287747" cy="320856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опроса директоров школ только один показатель низкого уровня 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уровней: низкий: 0–50%, средний: 51–70%, высокий: 71–100%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17224"/>
              </p:ext>
            </p:extLst>
          </p:nvPr>
        </p:nvGraphicFramePr>
        <p:xfrm>
          <a:off x="251520" y="339504"/>
          <a:ext cx="8604000" cy="479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0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9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8255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РПШ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78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00">
                <a:tc rowSpan="3">
                  <a:txBody>
                    <a:bodyPr/>
                    <a:lstStyle/>
                    <a:p>
                      <a:pPr marL="67945" marR="391795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контингента с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рисками</a:t>
                      </a:r>
                      <a:r>
                        <a:rPr lang="ru-RU" sz="1200" b="1" spc="-7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учебной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3495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b="1" spc="-2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 с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ОВЗ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4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</a:t>
                      </a:r>
                      <a:r>
                        <a:rPr lang="ru-RU" sz="1200" b="1" spc="-2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ОВЗ;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2550" marR="107315" lvl="0" indent="-82550" algn="l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учителей, испытывающих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неуверенность при работе с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обучающимися </a:t>
                      </a:r>
                      <a:r>
                        <a:rPr lang="ru-RU" sz="1200" b="1" spc="-29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ОВЗ.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5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440055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Низкое</a:t>
                      </a:r>
                      <a:r>
                        <a:rPr lang="ru-RU" sz="1200" b="1" spc="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преодоления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языковых и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культурных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барьеров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marR="466090" lvl="0" indent="-8255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 для которых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200" b="1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является</a:t>
                      </a:r>
                      <a:r>
                        <a:rPr lang="ru-RU" sz="12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родным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языком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повседневного общения (по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данным 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администрации</a:t>
                      </a:r>
                      <a:r>
                        <a:rPr lang="ru-RU" sz="1200" b="1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2550" marR="466090" lvl="0" indent="-8255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 для которых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 не является языком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повседневного общения (по ответам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2550" marR="72390" lvl="0" indent="-8255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Дополнительные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 для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которых</a:t>
                      </a:r>
                      <a:r>
                        <a:rPr lang="ru-RU" sz="12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200" b="1" spc="-1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является</a:t>
                      </a:r>
                      <a:r>
                        <a:rPr lang="ru-RU" sz="12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родным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языком повседневного</a:t>
                      </a:r>
                      <a:r>
                        <a:rPr lang="ru-RU" sz="1200" b="1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общения.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6129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доля</a:t>
                      </a:r>
                      <a:r>
                        <a:rPr lang="ru-RU" sz="1200" b="1" spc="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 с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рисками</a:t>
                      </a:r>
                      <a:r>
                        <a:rPr lang="ru-RU" sz="1200" b="1" spc="-7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учебной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 marR="71755" lvl="0" indent="-8255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 с низким индексом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социально-экономического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культурного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статуса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семьи;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2550" marR="157480" lvl="0" indent="-8255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</a:t>
                      </a:r>
                      <a:r>
                        <a:rPr lang="ru-RU" sz="1200" b="1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которым</a:t>
                      </a:r>
                      <a:r>
                        <a:rPr lang="ru-RU" sz="1200" b="1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рекомендуют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 занятия с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целью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ликвидации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отставания</a:t>
                      </a:r>
                      <a:r>
                        <a:rPr lang="ru-RU" sz="12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учебной программы.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560">
                <a:tc rowSpan="3">
                  <a:txBody>
                    <a:bodyPr/>
                    <a:lstStyle/>
                    <a:p>
                      <a:pPr marL="67945" marR="235585" algn="l" defTabSz="1163638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Пониженный</a:t>
                      </a:r>
                      <a:r>
                        <a:rPr lang="ru-RU" sz="1200" b="1" spc="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школьного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благополучия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1176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</a:t>
                      </a:r>
                      <a:r>
                        <a:rPr lang="ru-RU" sz="1200" b="1" spc="-3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учебная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мотивация</a:t>
                      </a:r>
                      <a:r>
                        <a:rPr lang="ru-RU" sz="1200" b="1" spc="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45339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Оценка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мотивации обучающихся</a:t>
                      </a:r>
                      <a:r>
                        <a:rPr lang="ru-RU" sz="1200" b="1" spc="-29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9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учителями;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13779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мотивации обучающихся (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9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ответам</a:t>
                      </a:r>
                      <a:r>
                        <a:rPr lang="ru-RU" sz="12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83185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Учет</a:t>
                      </a:r>
                      <a:r>
                        <a:rPr lang="ru-RU" sz="1200" b="1" spc="-2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индивидуальных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возможностей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учебном</a:t>
                      </a:r>
                      <a:r>
                        <a:rPr lang="ru-RU" sz="1200" b="1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процессе.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5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25019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Пониженный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="1" spc="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школьного</a:t>
                      </a: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благополучия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299720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Ситуации</a:t>
                      </a:r>
                      <a:r>
                        <a:rPr lang="ru-RU" sz="1200" b="1" spc="-2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конфликтов</a:t>
                      </a: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буллинга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школе</a:t>
                      </a:r>
                      <a:r>
                        <a:rPr lang="ru-RU" sz="1200" b="1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ответам</a:t>
                      </a:r>
                      <a:r>
                        <a:rPr lang="ru-RU" sz="12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68262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Отношения</a:t>
                      </a:r>
                      <a:r>
                        <a:rPr lang="ru-RU" sz="1100" b="1" spc="-3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100" b="1" spc="-3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педагогическом</a:t>
                      </a:r>
                      <a:r>
                        <a:rPr lang="ru-RU" sz="11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коллективе</a:t>
                      </a:r>
                      <a:r>
                        <a:rPr lang="ru-RU" sz="1100" b="1" spc="-2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</a:t>
                      </a:r>
                      <a:r>
                        <a:rPr lang="ru-RU" sz="1100" b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ответам</a:t>
                      </a:r>
                      <a:r>
                        <a:rPr lang="ru-RU" sz="1100" b="1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учителей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2550" marR="169545" lvl="0" indent="-8255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Доля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обучающихся,</a:t>
                      </a:r>
                      <a:r>
                        <a:rPr lang="ru-RU" sz="1200" b="1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столкнувшихся</a:t>
                      </a:r>
                      <a:r>
                        <a:rPr lang="ru-RU" sz="1200" b="1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несправедливым отношением учителей к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себе.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8382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r>
                        <a:rPr lang="ru-RU" sz="1200" b="1" spc="-3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дисциплины в</a:t>
                      </a:r>
                      <a:r>
                        <a:rPr lang="ru-RU" sz="1200" b="1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24955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Частота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нарушения дисциплины (по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8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ответам</a:t>
                      </a:r>
                      <a:r>
                        <a:rPr lang="ru-RU" sz="1200" b="1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23241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 Оценка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уровня дисциплины в школе</a:t>
                      </a:r>
                      <a:r>
                        <a:rPr lang="ru-RU" sz="1200" b="1" spc="-28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ответам</a:t>
                      </a:r>
                      <a:r>
                        <a:rPr lang="ru-RU" sz="1200" b="1" spc="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учителей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907705" y="0"/>
            <a:ext cx="4567798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структуры факторов риска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69389"/>
              </p:ext>
            </p:extLst>
          </p:nvPr>
        </p:nvGraphicFramePr>
        <p:xfrm>
          <a:off x="251520" y="483518"/>
          <a:ext cx="8640960" cy="296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</a:p>
                    <a:p>
                      <a:pPr marL="0" indent="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РПШ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788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987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Низкое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r>
                        <a:rPr lang="ru-RU" sz="1200" b="1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5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200" b="1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292735" lvl="0" indent="-34290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-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Разнообразие</a:t>
                      </a:r>
                      <a:r>
                        <a:rPr lang="ru-RU" sz="1200" b="1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200" b="1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285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деятельности;</a:t>
                      </a:r>
                    </a:p>
                    <a:p>
                      <a:pPr marL="342900" marR="417830" lvl="0" indent="-342900">
                        <a:lnSpc>
                          <a:spcPts val="138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7525" algn="l"/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-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Полезность </a:t>
                      </a: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200" b="1" spc="-29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7945" marR="18288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Низкое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r>
                        <a:rPr lang="ru-RU" sz="1200" b="1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работы по развитию</a:t>
                      </a:r>
                      <a:r>
                        <a:rPr lang="ru-RU" sz="1200" b="1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способностей и</a:t>
                      </a:r>
                      <a:r>
                        <a:rPr lang="ru-RU" sz="1200" b="1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талантов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3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- Доля</a:t>
                      </a:r>
                      <a:r>
                        <a:rPr lang="ru-RU" sz="1200" b="1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учащихся,</a:t>
                      </a:r>
                      <a:r>
                        <a:rPr lang="ru-RU" sz="1200" b="1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посещающих</a:t>
                      </a:r>
                      <a:r>
                        <a:rPr lang="ru-RU" sz="1200" b="1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кружки;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2550" marR="781685" lvl="0" indent="-82550" algn="just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51816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-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учащихся, которых не</a:t>
                      </a:r>
                      <a:r>
                        <a:rPr lang="ru-RU" sz="1200" b="1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устраивает качество организации</a:t>
                      </a:r>
                      <a:r>
                        <a:rPr lang="ru-RU" sz="1200" b="1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внеурочной</a:t>
                      </a:r>
                      <a:r>
                        <a:rPr lang="ru-RU" sz="1200" b="1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200" b="1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дополнительных</a:t>
                      </a:r>
                      <a:r>
                        <a:rPr lang="ru-RU" sz="1200" b="1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занятий.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695">
                <a:tc>
                  <a:txBody>
                    <a:bodyPr/>
                    <a:lstStyle/>
                    <a:p>
                      <a:pPr marL="67945" marR="498475" algn="l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 вовлеченности  родительской общественности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5748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 вовлеченности родителей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 Степень незаинтересованности учебным процессом со стороны родителей; </a:t>
                      </a:r>
                    </a:p>
                    <a:p>
                      <a:pPr lvl="0" algn="l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Проявление родителями  поддержки детей в учебе;</a:t>
                      </a:r>
                    </a:p>
                    <a:p>
                      <a:pPr lvl="0" algn="l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родителей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регулярно посещающих родительские собрания.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763688" y="0"/>
            <a:ext cx="4711815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структуры факторов риска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21611"/>
              </p:ext>
            </p:extLst>
          </p:nvPr>
        </p:nvGraphicFramePr>
        <p:xfrm>
          <a:off x="248882" y="3485803"/>
          <a:ext cx="8633320" cy="137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44">
                  <a:extLst>
                    <a:ext uri="{9D8B030D-6E8A-4147-A177-3AD203B41FA5}">
                      <a16:colId xmlns:a16="http://schemas.microsoft.com/office/drawing/2014/main" xmlns="" val="3242357883"/>
                    </a:ext>
                  </a:extLst>
                </a:gridCol>
                <a:gridCol w="1301173">
                  <a:extLst>
                    <a:ext uri="{9D8B030D-6E8A-4147-A177-3AD203B41FA5}">
                      <a16:colId xmlns:a16="http://schemas.microsoft.com/office/drawing/2014/main" xmlns="" val="1038417738"/>
                    </a:ext>
                  </a:extLst>
                </a:gridCol>
                <a:gridCol w="5683603">
                  <a:extLst>
                    <a:ext uri="{9D8B030D-6E8A-4147-A177-3AD203B41FA5}">
                      <a16:colId xmlns:a16="http://schemas.microsoft.com/office/drawing/2014/main" xmlns="" val="2576107234"/>
                    </a:ext>
                  </a:extLst>
                </a:gridCol>
              </a:tblGrid>
              <a:tr h="1377706">
                <a:tc>
                  <a:txBody>
                    <a:bodyPr/>
                    <a:lstStyle/>
                    <a:p>
                      <a:pPr marL="0" marR="666115" lvl="0" algn="ctr" defTabSz="914378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Дефициты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школьного управления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378" rtl="0" eaLnBrk="1" latinLnBrk="0" hangingPunct="1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378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Недостаточно развитое профессиональное взаимодействие между учителями школы;</a:t>
                      </a:r>
                    </a:p>
                    <a:p>
                      <a:pPr marL="0" lvl="0" algn="l" defTabSz="914378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проблемы выгорания учителей;</a:t>
                      </a:r>
                    </a:p>
                    <a:p>
                      <a:pPr marL="0" lvl="0" algn="l" defTabSz="914378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Низкое качество учебной атмосферы в школе;</a:t>
                      </a:r>
                    </a:p>
                    <a:p>
                      <a:pPr marL="0" lvl="0" algn="l" defTabSz="914378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Низкий уровень возможностей профессионального роста учителей;</a:t>
                      </a:r>
                    </a:p>
                    <a:p>
                      <a:pPr marL="0" lvl="0" algn="l" defTabSz="914378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Доля родителей, фиксирующих низкое качество образования или наличие конфликта между учащимся и администрацией.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8554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944" y="267494"/>
            <a:ext cx="4320480" cy="121585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algn="ctr">
              <a:lnSpc>
                <a:spcPts val="673"/>
              </a:lnSpc>
              <a:spcBef>
                <a:spcPts val="48"/>
              </a:spcBef>
            </a:pPr>
            <a:r>
              <a:rPr sz="1600" b="1" spc="-2" dirty="0">
                <a:solidFill>
                  <a:srgbClr val="C00000"/>
                </a:solidFill>
                <a:latin typeface="Times New Roman"/>
                <a:cs typeface="Times New Roman"/>
              </a:rPr>
              <a:t>РИСКОВЫЙ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" dirty="0">
                <a:solidFill>
                  <a:srgbClr val="C00000"/>
                </a:solidFill>
                <a:latin typeface="Times New Roman"/>
                <a:cs typeface="Times New Roman"/>
              </a:rPr>
              <a:t>ПРОФИЛЬ</a:t>
            </a:r>
            <a:r>
              <a:rPr sz="1600" b="1" spc="-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" dirty="0" smtClean="0">
                <a:solidFill>
                  <a:srgbClr val="C00000"/>
                </a:solidFill>
                <a:latin typeface="Times New Roman"/>
                <a:cs typeface="Times New Roman"/>
              </a:rPr>
              <a:t>ШКОЛЫ</a:t>
            </a:r>
            <a:endParaRPr sz="16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46919"/>
              </p:ext>
            </p:extLst>
          </p:nvPr>
        </p:nvGraphicFramePr>
        <p:xfrm>
          <a:off x="179512" y="332723"/>
          <a:ext cx="3214600" cy="1969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687">
                <a:tc>
                  <a:txBody>
                    <a:bodyPr/>
                    <a:lstStyle/>
                    <a:p>
                      <a:pPr marL="129539">
                        <a:lnSpc>
                          <a:spcPts val="133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Значимость фактора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риска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3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196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endParaRPr lang="ru-RU" sz="1400" i="1" dirty="0" smtClean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400" i="1" dirty="0" err="1" smtClean="0"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требуется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принятие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мер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231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endParaRPr lang="ru-RU" sz="1400" i="1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400" i="1" spc="-5" dirty="0" err="1" smtClean="0">
                          <a:latin typeface="Times New Roman"/>
                          <a:cs typeface="Times New Roman"/>
                        </a:rPr>
                        <a:t>Средняя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требуется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дополнительная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куратором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75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endParaRPr lang="ru-RU" sz="1400" i="1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400" i="1" spc="-5" dirty="0" err="1" smtClean="0">
                          <a:latin typeface="Times New Roman"/>
                          <a:cs typeface="Times New Roman"/>
                        </a:rPr>
                        <a:t>Низкая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возможна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дополнительная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куратором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5766"/>
            <a:ext cx="2160240" cy="2160240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4416"/>
              </p:ext>
            </p:extLst>
          </p:nvPr>
        </p:nvGraphicFramePr>
        <p:xfrm>
          <a:off x="3563888" y="483518"/>
          <a:ext cx="5400601" cy="4234831"/>
        </p:xfrm>
        <a:graphic>
          <a:graphicData uri="http://schemas.openxmlformats.org/drawingml/2006/table">
            <a:tbl>
              <a:tblPr firstRow="1" bandRow="1"/>
              <a:tblGrid>
                <a:gridCol w="3270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Факторы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риска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1285" marR="116205" indent="101600">
                        <a:lnSpc>
                          <a:spcPts val="138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Значимость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фактора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риска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2080">
                        <a:lnSpc>
                          <a:spcPts val="137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Рекомендации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90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Низкий</a:t>
                      </a:r>
                      <a:r>
                        <a:rPr sz="14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оснащения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школы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i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Ссылка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75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кадров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i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3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54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 marR="77279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Недостаточная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предметная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методическая </a:t>
                      </a:r>
                      <a:r>
                        <a:rPr sz="1400" spc="-28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компетентность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4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Ссылка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75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ОВЗ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i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6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079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 marR="845185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Низкое качество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преодоления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языковых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28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культурных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барьеров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7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217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Низкая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учебная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мотивация обучающихся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Bef>
                          <a:spcPts val="15"/>
                        </a:spcBef>
                      </a:pPr>
                      <a:r>
                        <a:rPr sz="1200" i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  <a:spcBef>
                          <a:spcPts val="15"/>
                        </a:spcBef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8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587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</a:pP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7.Пониженный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школьного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благополучия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i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9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75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8.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Низкий</a:t>
                      </a:r>
                      <a:r>
                        <a:rPr sz="14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дисциплины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классе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i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10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616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 marR="481330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доля обучающихся с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рисками учебной </a:t>
                      </a:r>
                      <a:r>
                        <a:rPr sz="1400" spc="-28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неуспешности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11"/>
                        </a:rPr>
                        <a:t>Ссылка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75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Низкий</a:t>
                      </a:r>
                      <a:r>
                        <a:rPr sz="14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вовлеченности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родителей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i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Средняя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6675">
                        <a:lnSpc>
                          <a:spcPts val="1425"/>
                        </a:lnSpc>
                        <a:spcBef>
                          <a:spcPts val="10"/>
                        </a:spcBef>
                      </a:pPr>
                      <a:r>
                        <a:rPr sz="1200" u="sng" spc="-5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  <a:hlinkClick r:id="rId12"/>
                        </a:rPr>
                        <a:t>Ссылка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64334"/>
              </p:ext>
            </p:extLst>
          </p:nvPr>
        </p:nvGraphicFramePr>
        <p:xfrm>
          <a:off x="251520" y="-39413"/>
          <a:ext cx="8640960" cy="5059435"/>
        </p:xfrm>
        <a:graphic>
          <a:graphicData uri="http://schemas.openxmlformats.org/drawingml/2006/table">
            <a:tbl>
              <a:tblPr firstRow="1" bandRow="1"/>
              <a:tblGrid>
                <a:gridCol w="227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7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8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8684">
                <a:tc gridSpan="6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РИСКОВ ОБЩЕОБРАЗОВАТЕЛЬНОЙ ОРГАНИЗАЦИИ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185">
                <a:tc gridSpan="6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МАОУ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СОШ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64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140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фактор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риска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8369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анализа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результат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115" marR="150495" indent="3810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ед.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2090" marR="104775" indent="-106680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риска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59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9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88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 marR="391795">
                        <a:lnSpc>
                          <a:spcPts val="1150"/>
                        </a:lnSpc>
                        <a:spcBef>
                          <a:spcPts val="615"/>
                        </a:spcBef>
                      </a:pP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Низкий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уровень 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сн</a:t>
                      </a:r>
                      <a:r>
                        <a:rPr sz="11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ащ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лы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Цифровое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88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интернет-соединения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88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Дефициты оснащения, зданий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ts val="107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да/нет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50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Состояние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классов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 кабинетов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50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Нехватка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833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>
                        <a:lnSpc>
                          <a:spcPts val="1110"/>
                        </a:lnSpc>
                      </a:pP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15"/>
                        </a:lnSpc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100" b="1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кадров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Нехватка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психологов,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логопедов, социальных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50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Нехватка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вспомогательного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персонала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07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50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13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педагогических компетенций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учителей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1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2695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 marR="541655">
                        <a:lnSpc>
                          <a:spcPct val="958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Недостаточная 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предметная и 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методическая 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1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100" b="1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b="1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b="1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100" b="1" spc="-2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15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 системе обмена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опытом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ts val="115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833"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Использование современных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технологий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Доля родителей,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недовольных преподаванием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предметов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733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Уверенность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учителей 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своей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педагогической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3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компетентности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269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>
                        <a:lnSpc>
                          <a:spcPts val="1175"/>
                        </a:lnSpc>
                        <a:spcBef>
                          <a:spcPts val="560"/>
                        </a:spcBef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Высокая</a:t>
                      </a:r>
                      <a:r>
                        <a:rPr sz="1100" b="1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доля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175"/>
                        </a:lnSpc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ОВЗ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15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ОВЗ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ts val="115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83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12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учителей,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испытывающих неуверенность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4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работе с обучающимися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 ОВЗ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2823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которых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русский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397510">
                        <a:lnSpc>
                          <a:spcPts val="115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родным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языком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повседневного </a:t>
                      </a:r>
                      <a:r>
                        <a:rPr sz="11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общения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(по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данным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администрации ОО)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2823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215">
                        <a:lnSpc>
                          <a:spcPts val="1120"/>
                        </a:lnSpc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Низкое</a:t>
                      </a:r>
                      <a:r>
                        <a:rPr sz="1100" b="1" spc="-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качество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9215" marR="105410">
                        <a:lnSpc>
                          <a:spcPts val="1150"/>
                        </a:lnSpc>
                      </a:pP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преодоления языковых </a:t>
                      </a:r>
                      <a:r>
                        <a:rPr sz="1100" b="1" spc="-2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культурных</a:t>
                      </a:r>
                      <a:r>
                        <a:rPr sz="1100" b="1" spc="-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барьеров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 marR="112395">
                        <a:lnSpc>
                          <a:spcPts val="114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которых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русский язык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1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языком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повседневного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общения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(по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ответам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обучающихся)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59993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>
                        <a:lnSpc>
                          <a:spcPts val="109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Дополнительные занятия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8580" marR="259079">
                        <a:lnSpc>
                          <a:spcPts val="115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которых русский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родным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1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языком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повседневного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общения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да/нет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3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1732</Words>
  <Application>Microsoft Office PowerPoint</Application>
  <PresentationFormat>Экран (16:9)</PresentationFormat>
  <Paragraphs>407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Интеграл</vt:lpstr>
      <vt:lpstr>1_Тема Office</vt:lpstr>
      <vt:lpstr>От рисковых профилей общеобразовательных организаций к рисковому профилю муниципалитета. Интерпретация данных.</vt:lpstr>
      <vt:lpstr>Реализация программы поддержки развития муниципальных систем образования</vt:lpstr>
      <vt:lpstr>представляет ключевые риски, характерные для школ муниципалитета.   Краснодар имеет незначительные факторы риска  (17 % школ Краснодара в «красной» зоне)</vt:lpstr>
      <vt:lpstr>Презентация PowerPoint</vt:lpstr>
      <vt:lpstr>   Взаимодействие школ Краснодара с департаментом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Взаимодействие школ Краснодара с департаментом образования </dc:title>
  <dc:creator>Svashenko</dc:creator>
  <cp:lastModifiedBy>Петрова Татьяна Алексеевна</cp:lastModifiedBy>
  <cp:revision>63</cp:revision>
  <cp:lastPrinted>2021-12-08T04:37:05Z</cp:lastPrinted>
  <dcterms:created xsi:type="dcterms:W3CDTF">2021-11-19T07:10:25Z</dcterms:created>
  <dcterms:modified xsi:type="dcterms:W3CDTF">2021-12-08T11:29:01Z</dcterms:modified>
</cp:coreProperties>
</file>