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6" r:id="rId1"/>
  </p:sldMasterIdLst>
  <p:notesMasterIdLst>
    <p:notesMasterId r:id="rId11"/>
  </p:notesMasterIdLst>
  <p:sldIdLst>
    <p:sldId id="281" r:id="rId2"/>
    <p:sldId id="305" r:id="rId3"/>
    <p:sldId id="306" r:id="rId4"/>
    <p:sldId id="313" r:id="rId5"/>
    <p:sldId id="307" r:id="rId6"/>
    <p:sldId id="309" r:id="rId7"/>
    <p:sldId id="315" r:id="rId8"/>
    <p:sldId id="310" r:id="rId9"/>
    <p:sldId id="279" r:id="rId10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6E8FA6E-D87F-48E9-BEF3-563678A929B0}">
          <p14:sldIdLst>
            <p14:sldId id="281"/>
            <p14:sldId id="305"/>
            <p14:sldId id="306"/>
            <p14:sldId id="313"/>
            <p14:sldId id="307"/>
            <p14:sldId id="309"/>
            <p14:sldId id="315"/>
            <p14:sldId id="310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FF"/>
    <a:srgbClr val="003399"/>
    <a:srgbClr val="0049DA"/>
    <a:srgbClr val="FF6600"/>
    <a:srgbClr val="008000"/>
    <a:srgbClr val="006666"/>
    <a:srgbClr val="6600FF"/>
    <a:srgbClr val="3333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708" autoAdjust="0"/>
  </p:normalViewPr>
  <p:slideViewPr>
    <p:cSldViewPr>
      <p:cViewPr varScale="1">
        <p:scale>
          <a:sx n="110" d="100"/>
          <a:sy n="110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605F-42EE-4F60-8221-C059E6F9D2C5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5FD6-056D-4D09-A4C6-5345AA94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CA8BE-94F4-421D-A45D-AAEE5EF084F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7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5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8FD9-04B8-4E01-9807-B85C03E007C1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9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E134-0736-4CD2-A293-0CDA7CAC6924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101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E134-0736-4CD2-A293-0CDA7CAC6924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78488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E134-0736-4CD2-A293-0CDA7CAC6924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538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E134-0736-4CD2-A293-0CDA7CAC6924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5915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E134-0736-4CD2-A293-0CDA7CAC6924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32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2CB9-ED9C-4CF1-BC06-EA603FD3D1E7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8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21DDB-9876-4D82-929B-2737A7D43DCE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9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6250-3A10-45D9-AC0E-C3B22CB538ED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0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4802-542D-4DB5-906B-B0E06A2CCF72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0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862C-918E-44A8-8AF1-AE8BA442FAAC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5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E4CF-C23B-4DB5-B0E7-78688EC0CA34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8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792E-F800-4313-87E8-71BCAB9E81D9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2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7FC5-B597-47EC-B860-71ED5DDA30B6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0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D10-93BE-4D1E-878F-B9B1921BCEA4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9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74E2-ED96-4C1A-A3EB-504E48234F89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3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2E134-0736-4CD2-A293-0CDA7CAC6924}" type="datetime1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9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331640" y="2650323"/>
            <a:ext cx="601244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подготовке в семье к сдаче ГИА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участии в итоговом собеседовании</a:t>
            </a:r>
            <a:endParaRPr lang="ru-RU" sz="28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араллелограмм 24"/>
          <p:cNvSpPr/>
          <p:nvPr/>
        </p:nvSpPr>
        <p:spPr>
          <a:xfrm>
            <a:off x="-12849" y="112578"/>
            <a:ext cx="9156849" cy="949954"/>
          </a:xfrm>
          <a:prstGeom prst="parallelogram">
            <a:avLst>
              <a:gd name="adj" fmla="val 3701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182138" y="137852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7443866" y="3866598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499722" y="244580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168557" y="1958935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035056" y="451313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7887329" y="523839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8096332" y="2109023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7587860" y="151093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7902711" y="172442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70" y="305885"/>
            <a:ext cx="1430002" cy="111153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01784" y="188782"/>
            <a:ext cx="716589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психолого-педагогическую и медико-социальную помощь «Центр диагностики и консультирования» Краснодарского края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10" y="5952650"/>
            <a:ext cx="4840644" cy="135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6858047" cy="10539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Положительный психологический настрой при подготовке к экзаменам</a:t>
            </a:r>
            <a:endParaRPr lang="ru-RU" sz="28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6395" y="1266333"/>
            <a:ext cx="3287241" cy="922910"/>
          </a:xfr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ClrTx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Комфортная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среда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" y="4509120"/>
            <a:ext cx="3106742" cy="246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37202" y="5518754"/>
            <a:ext cx="211096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Вера в себя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свои силы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561546"/>
            <a:ext cx="234026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Позитивное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126" y="1945329"/>
            <a:ext cx="207390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Поддержка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близких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7773" y="2857893"/>
            <a:ext cx="3112993" cy="156966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Уверенность в выборе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профессии или профильного направления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92683" y="3855484"/>
            <a:ext cx="2808312" cy="120032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психологических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avatars.mds.yandex.net/i?id=7dea21006e6b6b7c796a78933eb4ba545e8febf0-10190941-images-thumbs&amp;n=13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0" y="2204864"/>
            <a:ext cx="2181156" cy="243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6483" y="179374"/>
            <a:ext cx="6912768" cy="6429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Ломаем психологические стереотипы </a:t>
            </a:r>
            <a:endParaRPr lang="ru-RU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9149" y="822316"/>
            <a:ext cx="3333041" cy="1238532"/>
          </a:xfrm>
          <a:solidFill>
            <a:schemeClr val="bg2"/>
          </a:solidFill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Обучающиеся до/после сдачи ГИА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64727" y="2060848"/>
            <a:ext cx="2483204" cy="3875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Стресс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Паника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Страх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Ужас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Истерика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Тревога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Лотерея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Провал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27984" y="822316"/>
            <a:ext cx="3877060" cy="642942"/>
          </a:xfrm>
          <a:solidFill>
            <a:schemeClr val="bg2"/>
          </a:solidFill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292080" y="1792892"/>
            <a:ext cx="3517020" cy="41434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Готовность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Спокойствие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Уверенность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Тревожность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Преодоление (Мобилизация сил)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Подготовка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Финиш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Успех </a:t>
            </a:r>
            <a:endParaRPr lang="ru-RU" sz="24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pi.rbsmi.ru/attachments/9b35a15d92ee54cfe3e0ec933df567a2a1d0be5b/store/crop/0/0/480/480/1600/0/0/98b2695f9a4028a94c83382c0a6fbd66be130a0dc1e349b369d342ad2a7a/63a5fb0eb3b2d849443388304d1438f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73" y="30640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1674512892_gas-kvas-com-p-uzori-volnami-risunok-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9144000" cy="450057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88778"/>
            <a:ext cx="8316416" cy="7858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Волнение присуще всем, дети </a:t>
            </a:r>
            <a:r>
              <a:rPr lang="ru-RU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исключение!</a:t>
            </a:r>
            <a:endParaRPr lang="ru-RU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378" y="1132791"/>
            <a:ext cx="4214842" cy="5201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Сомневаются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своих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знаниях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43680" y="1945510"/>
            <a:ext cx="5344544" cy="5095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Сомневаются в собственных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способностях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43680" y="3736358"/>
            <a:ext cx="4214842" cy="5376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Тревожатся из-за неопределенности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65085" y="4565041"/>
            <a:ext cx="4214842" cy="5466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Испытывают груз ответственности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5656" y="2738240"/>
            <a:ext cx="4214842" cy="7803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Боятся экзаменов в силу личных и возрастных особенностей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507823" y="1225688"/>
            <a:ext cx="357190" cy="214314"/>
          </a:xfrm>
          <a:prstGeom prst="chevron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648637" y="2093138"/>
            <a:ext cx="357190" cy="214314"/>
          </a:xfrm>
          <a:prstGeom prst="chevron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886490" y="3062324"/>
            <a:ext cx="357190" cy="214314"/>
          </a:xfrm>
          <a:prstGeom prst="chevron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707895" y="3919568"/>
            <a:ext cx="357190" cy="214314"/>
          </a:xfrm>
          <a:prstGeom prst="chevron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499621" y="4731193"/>
            <a:ext cx="357190" cy="214314"/>
          </a:xfrm>
          <a:prstGeom prst="chevron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50958"/>
            <a:ext cx="9361039" cy="864096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Не забываем о </a:t>
            </a:r>
            <a:r>
              <a:rPr lang="ru-RU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ежедневной поддержке своего ребенка!</a:t>
            </a:r>
            <a:endParaRPr lang="ru-RU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C:\Users\%D0%9C%D0%B8%D1%80%D0%B0\Desktop\%D0%9C%D0%B0%D0%BC%D0%B0\%D0%92%D0%9A\missia-1-1024x10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0" name="AutoShape 4" descr="C:\Users\%D0%9C%D0%B8%D1%80%D0%B0\Desktop\%D0%9C%D0%B0%D0%BC%D0%B0\%D0%92%D0%9A\missia-1-1024x10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2" name="AutoShape 6" descr="C:\Users\%D0%9C%D0%B8%D1%80%D0%B0\Desktop\%D0%9C%D0%B0%D0%BC%D0%B0\%D0%92%D0%9A\missia-1-1024x10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03" name="Picture 7" descr="C:\Users\Мира\Desktop\Мама\ВК\missia-1-1024x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7536" y="3666240"/>
            <a:ext cx="3598976" cy="3598976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142844" y="3857628"/>
            <a:ext cx="2571768" cy="1428760"/>
          </a:xfrm>
          <a:prstGeom prst="ellipse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спокойствие</a:t>
            </a:r>
          </a:p>
          <a:p>
            <a:pPr algn="ctr"/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01140" y="877445"/>
            <a:ext cx="2571768" cy="1428760"/>
          </a:xfrm>
          <a:prstGeom prst="ellipse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0">
              <a:lnSpc>
                <a:spcPct val="114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Не ставить завышенных требований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500034" y="2071678"/>
            <a:ext cx="2571768" cy="1428760"/>
          </a:xfrm>
          <a:prstGeom prst="ellipse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0">
              <a:lnSpc>
                <a:spcPct val="114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</a:p>
          <a:p>
            <a:pPr algn="ctr" defTabSz="0">
              <a:lnSpc>
                <a:spcPct val="114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нагнетать обстановку</a:t>
            </a:r>
          </a:p>
          <a:p>
            <a:pPr algn="ctr"/>
            <a:endParaRPr lang="ru-RU" sz="2000" dirty="0">
              <a:solidFill>
                <a:srgbClr val="333399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12332" y="3857628"/>
            <a:ext cx="2652155" cy="1428760"/>
          </a:xfrm>
          <a:prstGeom prst="ellipse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</a:pPr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Находить повод для похвалы</a:t>
            </a:r>
            <a:endParaRPr lang="ru-RU" sz="20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000760" y="2000240"/>
            <a:ext cx="2571768" cy="1428760"/>
          </a:xfrm>
          <a:prstGeom prst="ellipse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 defTabSz="0">
              <a:lnSpc>
                <a:spcPct val="114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Верить в возможности ребенка</a:t>
            </a:r>
          </a:p>
        </p:txBody>
      </p:sp>
      <p:sp>
        <p:nvSpPr>
          <p:cNvPr id="20" name="Овал 19"/>
          <p:cNvSpPr/>
          <p:nvPr/>
        </p:nvSpPr>
        <p:spPr>
          <a:xfrm>
            <a:off x="3058264" y="2706557"/>
            <a:ext cx="2857520" cy="1428760"/>
          </a:xfrm>
          <a:prstGeom prst="ellipse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0">
              <a:lnSpc>
                <a:spcPct val="114000"/>
              </a:lnSpc>
              <a:buClr>
                <a:schemeClr val="tx2"/>
              </a:buClr>
              <a:buSzPct val="80000"/>
              <a:defRPr/>
            </a:pPr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Помогать и поддерживать</a:t>
            </a:r>
          </a:p>
        </p:txBody>
      </p:sp>
    </p:spTree>
    <p:extLst>
      <p:ext uri="{BB962C8B-B14F-4D97-AF65-F5344CB8AC3E}">
        <p14:creationId xmlns:p14="http://schemas.microsoft.com/office/powerpoint/2010/main" val="6002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1070"/>
            <a:ext cx="6858048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Мобилизуем защитные силы</a:t>
            </a:r>
            <a:endParaRPr lang="ru-RU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7598078" cy="1924266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Положительный эмоциональный фон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Позитивное прогнозирование будущего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ресурсов для преодоления стресса </a:t>
            </a:r>
            <a:endParaRPr lang="ru-RU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2770" name="AutoShape 2" descr="https://top-fon.com/uploads/posts/2023-01/1674650612_top-fon-com-p-fon-dlya-prezentatsii-stress-14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Picture 2" descr="https://www.vitajournal.ru/wp-content/uploads/2018/07/kak-uspokoit-svoe-dyh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37112"/>
            <a:ext cx="4572172" cy="2540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3766331"/>
            <a:ext cx="371477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2746" y="4337539"/>
            <a:ext cx="421484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Нервно-мышечная релаксация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5243426"/>
            <a:ext cx="214314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Медитация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8343" y="2461432"/>
            <a:ext cx="7814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Стабилизируем психоэмоциональное состояние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17" y="116632"/>
            <a:ext cx="7344816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родителям</a:t>
            </a:r>
            <a:endParaRPr lang="ru-RU" sz="2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482" y="2935546"/>
            <a:ext cx="7025436" cy="129614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https://cdik-center.ru/vzaimodeystvie-s-tsentrom/rekomendatsii-spetsialistam/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769816"/>
            <a:ext cx="1888806" cy="262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38992"/>
            <a:ext cx="1888806" cy="2788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43617" y="744734"/>
            <a:ext cx="693313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https://www.cdik-center.ru/vzaimodeystvie-s-tsentrom/kanikuly-vremya-bezopasnogo-i-poleznogo-otdykha-obuchayushchikhsya/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43482" y="2074441"/>
            <a:ext cx="693313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https://www.cdik-center.ru/vzaimodeystvie-s-tsentrom/poka-vse-doma</a:t>
            </a:r>
            <a:r>
              <a:rPr lang="en-US" sz="2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24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25526" y="3860263"/>
            <a:ext cx="435768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8-800-2000-122</a:t>
            </a: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Общероссийский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телефон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5229200"/>
            <a:ext cx="5145459" cy="136960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8-861-245-82-82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8-988-245-82-82</a:t>
            </a:r>
          </a:p>
          <a:p>
            <a:pPr algn="ctr"/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экстренной психологической помощи детям, подросткам и молодежи, оказавшимся в трудной жизненной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908720"/>
            <a:ext cx="741682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Ответьте на следующие вопросы «да» или «нет»: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замечаете изменения в поведении вашего ребёнка?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Делится ли ребёнок с вами своими проблемами?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каждый день его целуете, говорите ласковые слова или шутите с ним?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каждый вечер разговариваете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ним по душам и обсуждаете прошедший день?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 в неделю проводите с ним свободное время?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обсуждаете с ним создавшиеся семейные ситуации, планы?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обсуждаете с ним его стиль, манеру одеваться?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знаете его друзей (чем они занимаются, где живут)?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в курсе о его время провождении,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увлечениях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знаете о его недругах, недоброжелателях?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знаете, какой его любимый предмет в школе?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знаете кто у него любимый учитель в школе?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знаете, какой у него не самый любимый учитель в школе?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первым идёте на примирение, разговор?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знаете о группах, в которых находится ваш ребенок в сети Интернет?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в курсе его влюблённости, симпатий?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«ДА» 10 и более раз -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держите ситуацию под контролем и сможете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трудную минуту прийти на помощь своему ребёнку.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«ДА» менее 10 раз - вам необходимо пересмотреть взаимоотношения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ребенком и попытаться выстроить более доверительные отношения,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вы могли оказать ему поддержку в трудной ситуации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2508"/>
            <a:ext cx="817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Держим руку на пульсе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/>
          <p:cNvSpPr/>
          <p:nvPr/>
        </p:nvSpPr>
        <p:spPr>
          <a:xfrm>
            <a:off x="1331640" y="2631688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1619672" y="2554250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араллелограмм 11"/>
          <p:cNvSpPr/>
          <p:nvPr/>
        </p:nvSpPr>
        <p:spPr>
          <a:xfrm>
            <a:off x="7968262" y="1426096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араллелограмм 12"/>
          <p:cNvSpPr/>
          <p:nvPr/>
        </p:nvSpPr>
        <p:spPr>
          <a:xfrm>
            <a:off x="582045" y="2082058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араллелограмм 14"/>
          <p:cNvSpPr/>
          <p:nvPr/>
        </p:nvSpPr>
        <p:spPr>
          <a:xfrm>
            <a:off x="294013" y="1646493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7620310" y="2670376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араллелограмм 19"/>
          <p:cNvSpPr/>
          <p:nvPr/>
        </p:nvSpPr>
        <p:spPr>
          <a:xfrm>
            <a:off x="7884368" y="2554250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4214818"/>
            <a:ext cx="6984776" cy="1476164"/>
          </a:xfrm>
          <a:prstGeom prst="rect">
            <a:avLst/>
          </a:prstGeom>
          <a:noFill/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2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тел. 8(861) 992-66-73</a:t>
            </a:r>
            <a:r>
              <a:rPr lang="en-US" altLang="ru-RU" sz="22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ru-RU" sz="22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http://cdik-center.ru/</a:t>
            </a:r>
            <a:r>
              <a:rPr lang="ru-RU" altLang="ru-RU" sz="22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эл. почта: </a:t>
            </a:r>
            <a:r>
              <a:rPr lang="en-US" altLang="ru-RU" sz="22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diagn</a:t>
            </a:r>
            <a:r>
              <a:rPr lang="ru-RU" altLang="ru-RU" sz="22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altLang="ru-RU" sz="22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bk</a:t>
            </a:r>
            <a:r>
              <a:rPr lang="ru-RU" altLang="ru-RU" sz="22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200" b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en-US" altLang="ru-RU" sz="22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араллелограмм 16"/>
          <p:cNvSpPr/>
          <p:nvPr/>
        </p:nvSpPr>
        <p:spPr>
          <a:xfrm>
            <a:off x="0" y="0"/>
            <a:ext cx="9156849" cy="949954"/>
          </a:xfrm>
          <a:prstGeom prst="parallelogram">
            <a:avLst>
              <a:gd name="adj" fmla="val 37012"/>
            </a:avLst>
          </a:prstGeom>
          <a:solidFill>
            <a:schemeClr val="bg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534707" y="70000"/>
            <a:ext cx="716589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психолого-педагогическую и медико-социальную помощь «Центр диагностики и консультирования» Краснодарского края</a:t>
            </a:r>
          </a:p>
        </p:txBody>
      </p:sp>
      <p:pic>
        <p:nvPicPr>
          <p:cNvPr id="24" name="Picture 1" descr="C:\Users\Мира\Desktop\Мама\ВЫСТУПЛЕНИЕ 21.12\1647018478_65-kartinkin-net-p-semya-multyashnie-kartinki-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9161" y="1241896"/>
            <a:ext cx="5037015" cy="3329152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807" y="178268"/>
            <a:ext cx="1757220" cy="13658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18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7563</TotalTime>
  <Words>473</Words>
  <Application>Microsoft Office PowerPoint</Application>
  <PresentationFormat>Экран (4:3)</PresentationFormat>
  <Paragraphs>98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Положительный психологический настрой при подготовке к экзаменам</vt:lpstr>
      <vt:lpstr>Ломаем психологические стереотипы </vt:lpstr>
      <vt:lpstr>Волнение присуще всем, дети - не исключение!</vt:lpstr>
      <vt:lpstr>Не забываем о ежедневной поддержке своего ребенка!</vt:lpstr>
      <vt:lpstr>Мобилизуем защитные силы</vt:lpstr>
      <vt:lpstr>В помощь родителям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Анатольевна</dc:creator>
  <cp:lastModifiedBy>Бойкова Марина Евгеньевна</cp:lastModifiedBy>
  <cp:revision>453</cp:revision>
  <cp:lastPrinted>2023-11-21T08:26:48Z</cp:lastPrinted>
  <dcterms:created xsi:type="dcterms:W3CDTF">2014-12-22T09:35:09Z</dcterms:created>
  <dcterms:modified xsi:type="dcterms:W3CDTF">2023-12-14T18:10:45Z</dcterms:modified>
</cp:coreProperties>
</file>